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86" r:id="rId8"/>
    <p:sldId id="264" r:id="rId9"/>
    <p:sldId id="28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44" y="8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5F03F-FAE8-413A-B99F-38D8A1AB45E4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E84CA-FA8B-4777-867D-57FB1AE673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9259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ko-KR" altLang="en-US" smtClean="0"/>
              <a:t>품질보증내용 </a:t>
            </a:r>
            <a:r>
              <a:rPr lang="ko-KR" altLang="en-US" smtClean="0">
                <a:latin typeface="굴림" pitchFamily="50" charset="-127"/>
                <a:ea typeface="굴림" pitchFamily="50" charset="-127"/>
              </a:rPr>
              <a:t>∙∙∙∙∙∙∙∙∙∙ </a:t>
            </a:r>
            <a:r>
              <a:rPr lang="en-US" altLang="ko-KR" smtClean="0">
                <a:latin typeface="굴림" pitchFamily="50" charset="-127"/>
                <a:ea typeface="굴림" pitchFamily="50" charset="-127"/>
              </a:rPr>
              <a:t>P11◘</a:t>
            </a:r>
            <a:endParaRPr lang="ko-KR" altLang="en-US" smtClean="0"/>
          </a:p>
        </p:txBody>
      </p:sp>
      <p:sp>
        <p:nvSpPr>
          <p:cNvPr id="1638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D04320-828A-4481-A10F-DEEF5CB0BAE9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39624423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</a:t>
            </a:r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086C-535E-483F-978F-CF9C0D2B3201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4104839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ko-KR" altLang="en-US" smtClean="0">
                <a:latin typeface="굴림" pitchFamily="50" charset="-127"/>
                <a:ea typeface="굴림" pitchFamily="50" charset="-127"/>
              </a:rPr>
              <a:t> </a:t>
            </a:r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CE563F-E387-495F-B387-7B4DD30B762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290143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ko-KR" altLang="en-US" smtClean="0">
                <a:latin typeface="굴림" pitchFamily="50" charset="-127"/>
                <a:ea typeface="굴림" pitchFamily="50" charset="-127"/>
              </a:rPr>
              <a:t> </a:t>
            </a:r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8B885-17D0-4E54-BC06-01EF5CD71C9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401097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    </a:t>
            </a:r>
            <a:r>
              <a:rPr lang="ko-KR" altLang="en-US" dirty="0" smtClean="0"/>
              <a:t>시 </a:t>
            </a:r>
            <a:r>
              <a:rPr lang="ko-KR" altLang="en-US" dirty="0" err="1" smtClean="0"/>
              <a:t>운전및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룸콘</a:t>
            </a:r>
            <a:r>
              <a:rPr lang="ko-KR" altLang="en-US" dirty="0" smtClean="0"/>
              <a:t> 설명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∙∙∙∙∙∙∙∙∙∙</a:t>
            </a:r>
            <a:endParaRPr lang="ko-KR" altLang="en-US" dirty="0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395943-A38E-46C4-BC8F-1053E10D256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2665923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    </a:t>
            </a:r>
            <a:r>
              <a:rPr lang="ko-KR" altLang="en-US" smtClean="0"/>
              <a:t>시 운전및 룸콘 설명</a:t>
            </a:r>
            <a:r>
              <a:rPr lang="ko-KR" altLang="en-US" smtClean="0">
                <a:latin typeface="굴림" pitchFamily="50" charset="-127"/>
                <a:ea typeface="굴림" pitchFamily="50" charset="-127"/>
              </a:rPr>
              <a:t>∙∙∙∙∙∙∙∙∙∙</a:t>
            </a:r>
            <a:endParaRPr lang="ko-KR" altLang="en-US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9A95DD-BA59-43C6-BA25-F5FE5D7598EA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42307745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    </a:t>
            </a:r>
            <a:r>
              <a:rPr lang="ko-KR" altLang="en-US" dirty="0" smtClean="0"/>
              <a:t>시 </a:t>
            </a:r>
            <a:r>
              <a:rPr lang="ko-KR" altLang="en-US" dirty="0" err="1" smtClean="0"/>
              <a:t>운전및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룸콘</a:t>
            </a:r>
            <a:r>
              <a:rPr lang="ko-KR" altLang="en-US" dirty="0" smtClean="0"/>
              <a:t> 설명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∙∙∙∙∙∙∙∙∙∙</a:t>
            </a:r>
            <a:endParaRPr lang="ko-KR" altLang="en-US" dirty="0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14EA8-6BD2-4E9D-BE74-D523A247BF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459349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    </a:t>
            </a:r>
            <a:r>
              <a:rPr lang="ko-KR" altLang="en-US" smtClean="0"/>
              <a:t>시 운전및 룸콘 설명</a:t>
            </a:r>
            <a:r>
              <a:rPr lang="ko-KR" altLang="en-US" smtClean="0">
                <a:latin typeface="굴림" pitchFamily="50" charset="-127"/>
                <a:ea typeface="굴림" pitchFamily="50" charset="-127"/>
              </a:rPr>
              <a:t>∙∙∙∙∙∙∙∙∙∙</a:t>
            </a:r>
            <a:endParaRPr lang="ko-KR" altLang="en-US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14EA8-6BD2-4E9D-BE74-D523A247BF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047131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    </a:t>
            </a:r>
            <a:r>
              <a:rPr lang="ko-KR" altLang="en-US" smtClean="0"/>
              <a:t>시 운전및 룸콘 설명</a:t>
            </a:r>
            <a:r>
              <a:rPr lang="ko-KR" altLang="en-US" smtClean="0">
                <a:latin typeface="굴림" pitchFamily="50" charset="-127"/>
                <a:ea typeface="굴림" pitchFamily="50" charset="-127"/>
              </a:rPr>
              <a:t>∙∙∙∙∙∙∙∙∙∙</a:t>
            </a:r>
            <a:endParaRPr lang="ko-KR" altLang="en-US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14EA8-6BD2-4E9D-BE74-D523A247BF1D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7961353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    </a:t>
            </a:r>
            <a:r>
              <a:rPr lang="ko-KR" altLang="en-US" smtClean="0"/>
              <a:t>시 운전및 룸콘 설명</a:t>
            </a:r>
            <a:r>
              <a:rPr lang="ko-KR" altLang="en-US" smtClean="0">
                <a:latin typeface="굴림" pitchFamily="50" charset="-127"/>
                <a:ea typeface="굴림" pitchFamily="50" charset="-127"/>
              </a:rPr>
              <a:t>∙∙∙∙∙∙∙∙∙∙</a:t>
            </a:r>
            <a:endParaRPr lang="ko-KR" altLang="en-US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710DED-0552-4987-A217-2BFB524184DA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621772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    </a:t>
            </a:r>
            <a:r>
              <a:rPr lang="ko-KR" altLang="en-US" smtClean="0"/>
              <a:t>시 운전및 룸콘 설명</a:t>
            </a:r>
            <a:r>
              <a:rPr lang="ko-KR" altLang="en-US" smtClean="0">
                <a:latin typeface="굴림" pitchFamily="50" charset="-127"/>
                <a:ea typeface="굴림" pitchFamily="50" charset="-127"/>
              </a:rPr>
              <a:t>∙∙∙∙∙∙∙∙∙∙</a:t>
            </a:r>
            <a:endParaRPr lang="ko-KR" altLang="en-US" smtClean="0"/>
          </a:p>
        </p:txBody>
      </p:sp>
      <p:sp>
        <p:nvSpPr>
          <p:cNvPr id="2458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765469-3EA4-4B08-9602-DCDE4340444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69246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z="1000" dirty="0"/>
              <a:t>       </a:t>
            </a:r>
            <a:r>
              <a:rPr lang="ko-KR" altLang="en-US" sz="1000" dirty="0"/>
              <a:t>경 고</a:t>
            </a:r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193333-7470-4D60-8F30-3846BE982908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4065316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     </a:t>
            </a:r>
            <a:r>
              <a:rPr lang="ko-KR" altLang="en-US" smtClean="0"/>
              <a:t>  시공후 점검사항 </a:t>
            </a:r>
            <a:r>
              <a:rPr lang="ko-KR" altLang="en-US" smtClean="0">
                <a:latin typeface="굴림" pitchFamily="50" charset="-127"/>
                <a:ea typeface="굴림" pitchFamily="50" charset="-127"/>
              </a:rPr>
              <a:t>∙∙∙∙∙∙∙∙∙∙  </a:t>
            </a:r>
            <a:r>
              <a:rPr lang="en-US" altLang="ko-KR" smtClean="0">
                <a:latin typeface="굴림" pitchFamily="50" charset="-127"/>
                <a:ea typeface="굴림" pitchFamily="50" charset="-127"/>
              </a:rPr>
              <a:t>10</a:t>
            </a:r>
            <a:endParaRPr lang="en-US" altLang="ko-KR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E7A4C-D8E6-45C7-BC39-177523DAA0E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4201804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     </a:t>
            </a:r>
            <a:r>
              <a:rPr lang="ko-KR" altLang="en-US" dirty="0" smtClean="0"/>
              <a:t>  </a:t>
            </a:r>
            <a:r>
              <a:rPr lang="ko-KR" altLang="en-US" dirty="0" err="1" smtClean="0"/>
              <a:t>시공후</a:t>
            </a:r>
            <a:r>
              <a:rPr lang="ko-KR" altLang="en-US" dirty="0" smtClean="0"/>
              <a:t> 점검사항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∙∙∙∙∙∙∙∙∙∙ 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10</a:t>
            </a:r>
            <a:endParaRPr lang="en-US" altLang="ko-KR" dirty="0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E7A4C-D8E6-45C7-BC39-177523DAA0E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899000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     </a:t>
            </a:r>
            <a:r>
              <a:rPr lang="ko-KR" altLang="en-US" dirty="0" smtClean="0"/>
              <a:t>  시공후 점검사항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∙∙∙∙∙∙∙∙∙∙ 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10</a:t>
            </a:r>
            <a:endParaRPr lang="en-US" altLang="ko-KR" dirty="0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E7A4C-D8E6-45C7-BC39-177523DAA0E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946655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     </a:t>
            </a:r>
            <a:r>
              <a:rPr lang="ko-KR" altLang="en-US" dirty="0" smtClean="0"/>
              <a:t>  시공후 점검사항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∙∙∙∙∙∙∙∙∙∙ 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10</a:t>
            </a:r>
            <a:endParaRPr lang="en-US" altLang="ko-KR" dirty="0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E7A4C-D8E6-45C7-BC39-177523DAA0E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2881539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     </a:t>
            </a:r>
            <a:r>
              <a:rPr lang="ko-KR" altLang="en-US" dirty="0" smtClean="0"/>
              <a:t>  시공후 점검사항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∙∙∙∙∙∙∙∙∙∙ 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10</a:t>
            </a:r>
            <a:endParaRPr lang="en-US" altLang="ko-KR" dirty="0" smtClean="0"/>
          </a:p>
        </p:txBody>
      </p:sp>
      <p:sp>
        <p:nvSpPr>
          <p:cNvPr id="2662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AE7A4C-D8E6-45C7-BC39-177523DAA0E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1429465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   </a:t>
            </a:r>
            <a:r>
              <a:rPr lang="ko-KR" altLang="en-US" dirty="0" smtClean="0"/>
              <a:t>   제조번호 </a:t>
            </a:r>
            <a:r>
              <a:rPr lang="en-US" altLang="ko-KR" dirty="0" smtClean="0"/>
              <a:t>:</a:t>
            </a:r>
            <a:endParaRPr lang="ko-KR" altLang="en-US" dirty="0" smtClean="0"/>
          </a:p>
        </p:txBody>
      </p:sp>
      <p:sp>
        <p:nvSpPr>
          <p:cNvPr id="2765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DE3AA-E745-446A-B86F-DBCC170E03CF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897640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 </a:t>
            </a:r>
            <a:r>
              <a:rPr lang="ko-KR" altLang="en-US" smtClean="0"/>
              <a:t>넥스트에너지 펠렛보일러 </a:t>
            </a:r>
            <a:r>
              <a:rPr lang="en-US" altLang="ko-KR" smtClean="0"/>
              <a:t> </a:t>
            </a:r>
            <a:r>
              <a:rPr lang="ko-KR" altLang="en-US" smtClean="0"/>
              <a:t>의</a:t>
            </a:r>
            <a:r>
              <a:rPr lang="en-US" altLang="ko-KR" smtClean="0"/>
              <a:t>  </a:t>
            </a:r>
            <a:r>
              <a:rPr lang="ko-KR" altLang="en-US" smtClean="0"/>
              <a:t>구조 및 명칭 입니다</a:t>
            </a:r>
            <a:r>
              <a:rPr lang="en-US" altLang="ko-KR" smtClean="0"/>
              <a:t>. </a:t>
            </a:r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224BC-EEC1-4FB3-A7F4-5EC50BE0D472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4042351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넥스트에너지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펠렛보일러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 </a:t>
            </a:r>
            <a:r>
              <a:rPr lang="ko-KR" altLang="en-US" dirty="0" smtClean="0"/>
              <a:t>구조 및 명칭 입니다</a:t>
            </a:r>
            <a:r>
              <a:rPr lang="en-US" altLang="ko-KR" dirty="0" smtClean="0"/>
              <a:t>. </a:t>
            </a:r>
          </a:p>
        </p:txBody>
      </p:sp>
      <p:sp>
        <p:nvSpPr>
          <p:cNvPr id="1843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5224BC-EEC1-4FB3-A7F4-5EC50BE0D472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648565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/>
              <a:t>               </a:t>
            </a:r>
            <a:r>
              <a:rPr lang="ko-KR" altLang="en-US" smtClean="0"/>
              <a:t>안전한 장소에 설치하시고</a:t>
            </a:r>
            <a:r>
              <a:rPr lang="en-US" altLang="ko-KR" smtClean="0"/>
              <a:t>, </a:t>
            </a:r>
            <a:r>
              <a:rPr lang="ko-KR" altLang="en-US" smtClean="0"/>
              <a:t> 서비스 활동 및  보수 가능한 공간 확보가 필수입니다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51D0B-2CFC-49C7-ABCC-B038B97979C5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44452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 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ko-KR" altLang="en-US" sz="1100" dirty="0">
                <a:latin typeface="굴림" pitchFamily="50" charset="-127"/>
                <a:ea typeface="굴림" pitchFamily="50" charset="-127"/>
              </a:rPr>
              <a:t> 연통 설치는 가장 중요합니다</a:t>
            </a:r>
            <a:r>
              <a:rPr lang="en-US" altLang="ko-KR" sz="1100" dirty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1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048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555D42-A14F-4431-B4E1-86D274851182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3589600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1508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D0B19-04C5-4363-977B-5D7097CD52F4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2353355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  </a:t>
            </a:r>
            <a:r>
              <a:rPr lang="ko-KR" altLang="en-US" dirty="0" smtClean="0"/>
              <a:t> 고장조치방법 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∙∙∙∙∙∙∙∙∙∙ </a:t>
            </a:r>
            <a:r>
              <a:rPr lang="en-US" altLang="ko-KR" dirty="0" smtClean="0">
                <a:latin typeface="굴림" pitchFamily="50" charset="-127"/>
                <a:ea typeface="굴림" pitchFamily="50" charset="-127"/>
              </a:rPr>
              <a:t>P6</a:t>
            </a:r>
            <a:endParaRPr lang="ko-KR" altLang="en-US" dirty="0" smtClean="0"/>
          </a:p>
        </p:txBody>
      </p:sp>
      <p:sp>
        <p:nvSpPr>
          <p:cNvPr id="2253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728C6-8A3E-4F6A-A42D-9B481A0D1D38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3431017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43125" y="685800"/>
            <a:ext cx="25717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ko-KR" altLang="en-US" smtClean="0">
                <a:latin typeface="굴림" pitchFamily="50" charset="-127"/>
                <a:ea typeface="굴림" pitchFamily="50" charset="-127"/>
              </a:rPr>
              <a:t> </a:t>
            </a:r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1C3AE8-EC9F-452D-9E4F-BD83284FC78B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altLang="ko-KR" smtClean="0"/>
          </a:p>
        </p:txBody>
      </p:sp>
    </p:spTree>
    <p:extLst>
      <p:ext uri="{BB962C8B-B14F-4D97-AF65-F5344CB8AC3E}">
        <p14:creationId xmlns:p14="http://schemas.microsoft.com/office/powerpoint/2010/main" val="195694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6CE4F-61FC-4DFC-86DA-E1159D0C8679}" type="datetimeFigureOut">
              <a:rPr lang="ko-KR" altLang="en-US" smtClean="0"/>
              <a:pPr/>
              <a:t>2016-06-22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9BFB-BC1A-46D4-A40D-3615307ABE4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38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3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hopping.naver.com/go.nhn?nv_mid=4001946197&amp;mall_id=kc_kij8407&amp;mall_pid=004016000001&amp;cat_id=07040303&amp;refer=bridge&amp;type=product_main&amp;opt=010301&amp;ctype=1&amp;link_type=cpc_1&amp;v=W6oJLj8hz1i0m3+R0OVo/Zha30dNKSXZuqLo1hZ0kGmoVqPZOVvOE+ROKlH6E3eWitD157ghobP7UbVfyHyRaA==&amp;arg0=$%7b%7d&amp;w=J91KOP1kBjapa6uvm3WIMAIe0EYa96H/nUNeMopB3Y89xao9ZS683rsJ0woXgJirJAjcERRQgWKq6v8SZrbKWwqZsEc+UyWL8fQ7qqf3s54ifWtnB9IXsrLEZMwgWrYkqGr0NWYY4SBbAtMO3q0rehp7wqTyoBRJjNiGTZ/NN5Wh5aP6bushZ+oOvOqvrHlFOez8EtyR+5EQVCeuXKTV5YzlJOsGAYce7v0TtKjdlgUqYqEk6BobIczu61PFvI4zyt+c5L1mCJA+YJTu4tK+DfUw0MZ/gSZxvhI6933gjX1STLNDKlhRJKXeox1T6MSA1fL/sRHyVab79FkZf1UTGsXRMzawoBQbrXzbC72PMeiODwSq4H1cVmXThpbP4kN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wmf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727076" y="973139"/>
            <a:ext cx="5586413" cy="1679575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51" name="WordArt 9"/>
          <p:cNvSpPr>
            <a:spLocks noChangeArrowheads="1" noChangeShapeType="1" noTextEdit="1"/>
          </p:cNvSpPr>
          <p:nvPr/>
        </p:nvSpPr>
        <p:spPr bwMode="auto">
          <a:xfrm>
            <a:off x="1428751" y="1571626"/>
            <a:ext cx="4271963" cy="620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ko-KR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1859C"/>
                </a:solidFill>
                <a:effectLst>
                  <a:outerShdw dist="71842" dir="2700000" algn="ctr" rotWithShape="0">
                    <a:srgbClr val="B2B2B2">
                      <a:alpha val="50000"/>
                    </a:srgbClr>
                  </a:outerShdw>
                </a:effectLst>
                <a:latin typeface="Book Antiqua" pitchFamily="18" charset="0"/>
                <a:ea typeface="HY헤드라인M"/>
              </a:rPr>
              <a:t>Пеллетный котел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solidFill>
                <a:srgbClr val="31859C"/>
              </a:solidFill>
              <a:effectLst>
                <a:outerShdw dist="71842" dir="2700000" algn="ctr" rotWithShape="0">
                  <a:srgbClr val="B2B2B2">
                    <a:alpha val="50000"/>
                  </a:srgbClr>
                </a:outerShdw>
              </a:effectLst>
              <a:latin typeface="Book Antiqua" pitchFamily="18" charset="0"/>
              <a:ea typeface="HY헤드라인M"/>
            </a:endParaRPr>
          </a:p>
        </p:txBody>
      </p:sp>
      <p:sp>
        <p:nvSpPr>
          <p:cNvPr id="2052" name="WordArt 40"/>
          <p:cNvSpPr>
            <a:spLocks noChangeArrowheads="1" noChangeShapeType="1" noTextEdit="1"/>
          </p:cNvSpPr>
          <p:nvPr/>
        </p:nvSpPr>
        <p:spPr bwMode="auto">
          <a:xfrm>
            <a:off x="2954339" y="2287589"/>
            <a:ext cx="2300287" cy="255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wood pellet boiler 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sp>
        <p:nvSpPr>
          <p:cNvPr id="2053" name="WordArt 21"/>
          <p:cNvSpPr>
            <a:spLocks noChangeArrowheads="1" noChangeShapeType="1" noTextEdit="1"/>
          </p:cNvSpPr>
          <p:nvPr/>
        </p:nvSpPr>
        <p:spPr bwMode="auto">
          <a:xfrm>
            <a:off x="1055689" y="1000125"/>
            <a:ext cx="1373187" cy="4508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000" i="1" kern="10">
                <a:ln w="9525">
                  <a:noFill/>
                  <a:round/>
                  <a:headEnd/>
                  <a:tailEnd/>
                </a:ln>
                <a:latin typeface="Impact"/>
              </a:rPr>
              <a:t>NEXT </a:t>
            </a:r>
            <a:endParaRPr lang="ko-KR" altLang="en-US" sz="3000" i="1" kern="10">
              <a:ln w="9525">
                <a:noFill/>
                <a:round/>
                <a:headEnd/>
                <a:tailEnd/>
              </a:ln>
              <a:latin typeface="Impact"/>
            </a:endParaRPr>
          </a:p>
        </p:txBody>
      </p:sp>
      <p:sp>
        <p:nvSpPr>
          <p:cNvPr id="2054" name="WordArt 36"/>
          <p:cNvSpPr>
            <a:spLocks noChangeArrowheads="1" noChangeShapeType="1" noTextEdit="1"/>
          </p:cNvSpPr>
          <p:nvPr/>
        </p:nvSpPr>
        <p:spPr bwMode="auto">
          <a:xfrm>
            <a:off x="3212976" y="3071813"/>
            <a:ext cx="2914774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ko-KR" sz="3600" b="1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71842" dir="2700000" algn="ctr" rotWithShape="0">
                    <a:srgbClr val="B2B2B2">
                      <a:alpha val="50000"/>
                    </a:srgbClr>
                  </a:outerShdw>
                </a:effectLst>
                <a:latin typeface="Book Antiqua" pitchFamily="18" charset="0"/>
                <a:ea typeface="HY헤드라인M"/>
              </a:rPr>
              <a:t>Инструкция по применению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effectLst>
                <a:outerShdw dist="71842" dir="2700000" algn="ctr" rotWithShape="0">
                  <a:srgbClr val="B2B2B2">
                    <a:alpha val="50000"/>
                  </a:srgbClr>
                </a:outerShdw>
              </a:effectLst>
              <a:latin typeface="Book Antiqua" pitchFamily="18" charset="0"/>
              <a:ea typeface="HY헤드라인M"/>
            </a:endParaRPr>
          </a:p>
        </p:txBody>
      </p:sp>
      <p:sp>
        <p:nvSpPr>
          <p:cNvPr id="2055" name="WordArt 41"/>
          <p:cNvSpPr>
            <a:spLocks noChangeArrowheads="1" noChangeShapeType="1" noTextEdit="1"/>
          </p:cNvSpPr>
          <p:nvPr/>
        </p:nvSpPr>
        <p:spPr bwMode="auto">
          <a:xfrm>
            <a:off x="4786313" y="3565526"/>
            <a:ext cx="1285875" cy="2206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3600" kern="1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Century Gothic"/>
              </a:rPr>
              <a:t>USER MANUAL</a:t>
            </a:r>
            <a:endParaRPr lang="ko-KR" altLang="en-US" sz="3600" kern="1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Century Gothic"/>
            </a:endParaRPr>
          </a:p>
        </p:txBody>
      </p:sp>
      <p:pic>
        <p:nvPicPr>
          <p:cNvPr id="2056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1" y="7286626"/>
            <a:ext cx="2163763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6" y="5143501"/>
            <a:ext cx="1512888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Text Box 43"/>
          <p:cNvSpPr txBox="1">
            <a:spLocks noChangeArrowheads="1"/>
          </p:cNvSpPr>
          <p:nvPr/>
        </p:nvSpPr>
        <p:spPr bwMode="auto">
          <a:xfrm>
            <a:off x="3857625" y="8143877"/>
            <a:ext cx="2584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800">
                <a:latin typeface="HY수평선M" pitchFamily="18" charset="-127"/>
                <a:ea typeface="HY수평선M" pitchFamily="18" charset="-127"/>
              </a:rPr>
              <a:t>본사 및 공장 </a:t>
            </a:r>
            <a:r>
              <a:rPr kumimoji="0" lang="en-US" altLang="ko-KR" sz="800">
                <a:latin typeface="HY수평선M" pitchFamily="18" charset="-127"/>
                <a:ea typeface="HY수평선M" pitchFamily="18" charset="-127"/>
              </a:rPr>
              <a:t>: </a:t>
            </a:r>
            <a:r>
              <a:rPr kumimoji="0" lang="ko-KR" altLang="en-US" sz="800">
                <a:latin typeface="HY수평선M" pitchFamily="18" charset="-127"/>
                <a:ea typeface="HY수평선M" pitchFamily="18" charset="-127"/>
              </a:rPr>
              <a:t>경기도 광주시 초월읍 무갑리 </a:t>
            </a:r>
            <a:r>
              <a:rPr kumimoji="0" lang="en-US" altLang="ko-KR" sz="800">
                <a:latin typeface="HY수평선M" pitchFamily="18" charset="-127"/>
                <a:ea typeface="HY수평선M" pitchFamily="18" charset="-127"/>
              </a:rPr>
              <a:t>445-3</a:t>
            </a:r>
            <a:endParaRPr kumimoji="0" lang="ko-KR" altLang="en-US" sz="800">
              <a:latin typeface="HY수평선M" pitchFamily="18" charset="-127"/>
              <a:ea typeface="HY수평선M" pitchFamily="18" charset="-127"/>
            </a:endParaRPr>
          </a:p>
          <a:p>
            <a:r>
              <a:rPr kumimoji="0" lang="ko-KR" altLang="en-US" sz="800">
                <a:latin typeface="HY수평선M" pitchFamily="18" charset="-127"/>
                <a:ea typeface="HY수평선M" pitchFamily="18" charset="-127"/>
              </a:rPr>
              <a:t>전화 </a:t>
            </a:r>
            <a:r>
              <a:rPr kumimoji="0" lang="en-US" altLang="ko-KR" sz="800">
                <a:latin typeface="HY수평선M" pitchFamily="18" charset="-127"/>
                <a:ea typeface="HY수평선M" pitchFamily="18" charset="-127"/>
              </a:rPr>
              <a:t>: 031-764-5616    Fax : 031-764-5167</a:t>
            </a:r>
          </a:p>
          <a:p>
            <a:r>
              <a:rPr kumimoji="0" lang="en-US" altLang="ko-KR" sz="800">
                <a:latin typeface="HY수평선M" pitchFamily="18" charset="-127"/>
                <a:ea typeface="HY수평선M" pitchFamily="18" charset="-127"/>
              </a:rPr>
              <a:t>http://www.nextene.com</a:t>
            </a:r>
          </a:p>
        </p:txBody>
      </p:sp>
      <p:pic>
        <p:nvPicPr>
          <p:cNvPr id="2060" name="Picture 2" descr="http://www.nextene.com/image_02/tel_2.gif"/>
          <p:cNvPicPr>
            <a:picLocks noChangeAspect="1" noChangeArrowheads="1"/>
          </p:cNvPicPr>
          <p:nvPr/>
        </p:nvPicPr>
        <p:blipFill>
          <a:blip r:embed="rId4" cstate="print"/>
          <a:srcRect l="10227" t="26471" r="7954" b="9191"/>
          <a:stretch>
            <a:fillRect/>
          </a:stretch>
        </p:blipFill>
        <p:spPr bwMode="auto">
          <a:xfrm>
            <a:off x="1071563" y="8001002"/>
            <a:ext cx="1714500" cy="500063"/>
          </a:xfrm>
          <a:prstGeom prst="rect">
            <a:avLst/>
          </a:prstGeom>
          <a:noFill/>
          <a:ln w="9525">
            <a:solidFill>
              <a:schemeClr val="bg2">
                <a:lumMod val="90000"/>
              </a:schemeClr>
            </a:solidFill>
            <a:miter lim="800000"/>
            <a:headEnd/>
            <a:tailEnd/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2" y="3961550"/>
            <a:ext cx="2940320" cy="31307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404"/>
          <p:cNvSpPr txBox="1">
            <a:spLocks noChangeArrowheads="1"/>
          </p:cNvSpPr>
          <p:nvPr/>
        </p:nvSpPr>
        <p:spPr bwMode="auto">
          <a:xfrm>
            <a:off x="571500" y="1533508"/>
            <a:ext cx="5695950" cy="609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7432" tIns="18288" rIns="0" bIns="0"/>
          <a:lstStyle/>
          <a:p>
            <a:pPr rtl="1"/>
            <a:r>
              <a:rPr kumimoji="0" lang="en-US" altLang="ko-KR" sz="1100" dirty="0">
                <a:solidFill>
                  <a:srgbClr val="000000"/>
                </a:solidFill>
              </a:rPr>
              <a:t>※ </a:t>
            </a:r>
            <a:r>
              <a:rPr kumimoji="0" lang="ru-RU" altLang="ko-KR" sz="900" dirty="0" smtClean="0">
                <a:solidFill>
                  <a:srgbClr val="000000"/>
                </a:solidFill>
              </a:rPr>
              <a:t>При возникновении нештатной ситуации при работающем </a:t>
            </a:r>
            <a:r>
              <a:rPr lang="ru-RU" altLang="ko-KR" sz="900" dirty="0" smtClean="0">
                <a:solidFill>
                  <a:srgbClr val="000000"/>
                </a:solidFill>
              </a:rPr>
              <a:t>котле </a:t>
            </a:r>
            <a:r>
              <a:rPr kumimoji="0" lang="ru-RU" altLang="ko-KR" sz="900" dirty="0" smtClean="0">
                <a:solidFill>
                  <a:srgbClr val="000000"/>
                </a:solidFill>
              </a:rPr>
              <a:t>ни в коем случае самостоятельно не пытаться решить проблему. Обратите внимание на таблицу ниже. При возникновении поломки (ошибки) в наших </a:t>
            </a:r>
            <a:r>
              <a:rPr lang="ru-RU" altLang="ko-KR" sz="900" dirty="0" smtClean="0">
                <a:solidFill>
                  <a:srgbClr val="000000"/>
                </a:solidFill>
              </a:rPr>
              <a:t>котлах</a:t>
            </a:r>
            <a:r>
              <a:rPr kumimoji="0" lang="ru-RU" altLang="ko-KR" sz="900" dirty="0" smtClean="0">
                <a:solidFill>
                  <a:srgbClr val="000000"/>
                </a:solidFill>
              </a:rPr>
              <a:t> на дисплее, где показывается температура помещения, появляется обозначение в виде латинской буквы и цифр, которые соответствуют определенной поломке.</a:t>
            </a:r>
            <a:endParaRPr kumimoji="0" lang="ru-RU" altLang="ko-KR" sz="1100" dirty="0" smtClean="0">
              <a:solidFill>
                <a:srgbClr val="000000"/>
              </a:solidFill>
            </a:endParaRPr>
          </a:p>
        </p:txBody>
      </p:sp>
      <p:sp>
        <p:nvSpPr>
          <p:cNvPr id="9246" name="직사각형 17"/>
          <p:cNvSpPr>
            <a:spLocks noChangeArrowheads="1"/>
          </p:cNvSpPr>
          <p:nvPr/>
        </p:nvSpPr>
        <p:spPr bwMode="auto">
          <a:xfrm>
            <a:off x="714376" y="2238361"/>
            <a:ext cx="5072079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При поломке </a:t>
            </a:r>
            <a:r>
              <a:rPr lang="ru-RU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котла</a:t>
            </a:r>
            <a:r>
              <a:rPr kumimoji="0" lang="ru-RU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прежде всего выключите источник электроэнергии во избежании короткого замыкания в настенном пульте управления</a:t>
            </a:r>
            <a:r>
              <a:rPr kumimoji="0" lang="en-US" altLang="ko-KR" sz="105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  <a:endParaRPr kumimoji="0" lang="ko-KR" altLang="en-US" sz="105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47" name="Picture 2" descr="http://www.nextene.com/image_02/tel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0" y="7715272"/>
            <a:ext cx="20955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8" name="직사각형 7"/>
          <p:cNvSpPr>
            <a:spLocks noChangeArrowheads="1"/>
          </p:cNvSpPr>
          <p:nvPr/>
        </p:nvSpPr>
        <p:spPr bwMode="auto">
          <a:xfrm>
            <a:off x="642918" y="8001024"/>
            <a:ext cx="3571875" cy="55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Так как дверь камеры сгорания очень горячая, есть опасность получить ожоги. Поэтому нельзя беспорядочно ее трогать и открывать.</a:t>
            </a:r>
            <a:endParaRPr kumimoji="0" lang="ko-KR" altLang="en-US" sz="10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249" name="_x78210776" descr="EMB00000cb821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6893" y="8096275"/>
            <a:ext cx="357187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41" y="974705"/>
            <a:ext cx="5778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4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P10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14291" y="571474"/>
            <a:ext cx="664371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 </a:t>
            </a:r>
            <a:r>
              <a:rPr lang="ru-RU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Способы контроля за ошибками</a:t>
            </a:r>
            <a:endParaRPr lang="en-US" altLang="ko-K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058708"/>
              </p:ext>
            </p:extLst>
          </p:nvPr>
        </p:nvGraphicFramePr>
        <p:xfrm>
          <a:off x="750075" y="2699792"/>
          <a:ext cx="5679321" cy="30128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61481"/>
                <a:gridCol w="3017840"/>
              </a:tblGrid>
              <a:tr h="32221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ru-RU" altLang="ko-K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Обозначение поломки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ru-RU" altLang="ko-K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Возможные</a:t>
                      </a:r>
                      <a:r>
                        <a:rPr lang="ru-RU" altLang="ko-KR" sz="11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причины </a:t>
                      </a:r>
                      <a:r>
                        <a:rPr lang="ru-RU" altLang="ko-KR" sz="11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поломки</a:t>
                      </a:r>
                      <a:endParaRPr lang="ko-KR" alt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 E01- </a:t>
                      </a:r>
                      <a:r>
                        <a:rPr lang="ru-RU" sz="1100" u="none" strike="noStrike" dirty="0" smtClean="0">
                          <a:effectLst/>
                        </a:rPr>
                        <a:t>предупреждение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о перегреве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поломка силового выключателя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(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PCB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)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/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избыток горючего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/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поломка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сенсора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222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 E02-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низкий уровень воды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недостаточное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снабжение водой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2221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 E03- </a:t>
                      </a:r>
                      <a:r>
                        <a:rPr lang="ru-RU" sz="1100" u="none" strike="noStrike" dirty="0" smtClean="0">
                          <a:effectLst/>
                        </a:rPr>
                        <a:t>пожар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засоренность дымохода / поломка сенсора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29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 E04-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ошибка коммуникационного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соединения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поломка установленного в помещении настенного пульта управления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29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 E05-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неисправность зажигания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altLang="ko-KR" sz="1100" u="none" strike="noStrike" dirty="0" smtClean="0">
                          <a:effectLst/>
                        </a:rPr>
                        <a:t> поломка топливного мотора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/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нагревателя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зажигания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/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вентилятора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29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r>
                        <a:rPr lang="en-US" sz="1100" u="none" strike="noStrike" dirty="0" smtClean="0">
                          <a:effectLst/>
                        </a:rPr>
                        <a:t>E06-</a:t>
                      </a:r>
                      <a:r>
                        <a:rPr lang="ru-RU" sz="1100" u="none" strike="noStrike" dirty="0" smtClean="0">
                          <a:effectLst/>
                        </a:rPr>
                        <a:t> не</a:t>
                      </a:r>
                      <a:r>
                        <a:rPr lang="ru-RU" sz="1100" u="none" strike="noStrike" baseline="0" dirty="0" smtClean="0">
                          <a:effectLst/>
                        </a:rPr>
                        <a:t> горит свет лампочки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altLang="ko-KR" sz="1100" u="none" strike="noStrike" dirty="0" smtClean="0">
                          <a:effectLst/>
                        </a:rPr>
                        <a:t> поломка топливного мотора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/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нагревателя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зажигания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/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вентилятора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2956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E07-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закупоривание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выхлопной системы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altLang="ko-KR" sz="1100" u="none" strike="noStrike" dirty="0" smtClean="0">
                          <a:effectLst/>
                        </a:rPr>
                        <a:t> поломка вентилятора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/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Забитость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дымохода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22211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E55-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ошибка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двери камеры сгорания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altLang="ko-KR" sz="1100" u="none" strike="noStrike" dirty="0" smtClean="0">
                          <a:effectLst/>
                        </a:rPr>
                        <a:t> дверца камеры сгорания открыта 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/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закрыта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7158997"/>
              </p:ext>
            </p:extLst>
          </p:nvPr>
        </p:nvGraphicFramePr>
        <p:xfrm>
          <a:off x="750076" y="5844177"/>
          <a:ext cx="5703261" cy="21553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78925"/>
                <a:gridCol w="3024336"/>
              </a:tblGrid>
              <a:tr h="311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altLang="ko-K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Обозначение поломки</a:t>
                      </a:r>
                      <a:endParaRPr lang="ko-KR" altLang="en-US" sz="15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ru-RU" altLang="ko-K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Возможные</a:t>
                      </a:r>
                      <a:r>
                        <a:rPr lang="ru-RU" altLang="ko-KR" sz="1600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причины </a:t>
                      </a:r>
                      <a:r>
                        <a:rPr lang="ru-RU" altLang="ko-KR" sz="16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поломки</a:t>
                      </a:r>
                      <a:endParaRPr lang="ko-KR" alt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31184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E11-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сенсор температуры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горелки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обрыв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провода и поломка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   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118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u="none" strike="noStrike" dirty="0">
                          <a:effectLst/>
                        </a:rPr>
                        <a:t> E12-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сенсор воды для отопления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обрыв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провода и поломка / заявка на ремонт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1184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E13-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поломка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сенсора перегрева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обрыв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провода и поломка</a:t>
                      </a:r>
                      <a:r>
                        <a:rPr lang="ko-KR" altLang="en-US" sz="1100" u="none" strike="noStrike" dirty="0" smtClean="0">
                          <a:effectLst/>
                        </a:rPr>
                        <a:t> 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1184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E20-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неисправность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вентиляции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поломка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вентилятора (вследствие недостаточной очистки)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  <a:tr h="311845">
                <a:tc>
                  <a:txBody>
                    <a:bodyPr/>
                    <a:lstStyle/>
                    <a:p>
                      <a:pPr algn="l" rtl="0" fontAlgn="ctr"/>
                      <a:r>
                        <a:rPr lang="ko-KR" altLang="en-US" sz="1100" u="none" strike="noStrike" dirty="0">
                          <a:effectLst/>
                        </a:rPr>
                        <a:t> </a:t>
                      </a:r>
                      <a:r>
                        <a:rPr lang="en-US" altLang="ko-KR" sz="1100" u="none" strike="noStrike" dirty="0">
                          <a:effectLst/>
                        </a:rPr>
                        <a:t>E50-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неисправность скользящего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мотора (</a:t>
                      </a:r>
                      <a:r>
                        <a:rPr lang="en-US" altLang="ko-KR" sz="1100" u="none" strike="noStrike" dirty="0" smtClean="0">
                          <a:effectLst/>
                        </a:rPr>
                        <a:t>sliding</a:t>
                      </a:r>
                      <a:r>
                        <a:rPr lang="en-US" altLang="ko-KR" sz="1100" u="none" strike="noStrike" baseline="0" dirty="0" smtClean="0">
                          <a:effectLst/>
                        </a:rPr>
                        <a:t> motor)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altLang="ko-KR" sz="1100" u="none" strike="noStrike" dirty="0" smtClean="0">
                          <a:effectLst/>
                        </a:rPr>
                        <a:t> поломка скользящего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altLang="ko-KR" sz="1100" u="none" strike="noStrike" dirty="0" smtClean="0">
                          <a:effectLst/>
                        </a:rPr>
                        <a:t>мотора</a:t>
                      </a:r>
                      <a:r>
                        <a:rPr lang="ru-RU" altLang="ko-KR" sz="1100" u="none" strike="noStrike" baseline="0" dirty="0" smtClean="0">
                          <a:effectLst/>
                        </a:rPr>
                        <a:t> / (недостатачная очистка зольника)</a:t>
                      </a:r>
                      <a:endParaRPr lang="ko-KR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-7000"/>
          </a:blip>
          <a:srcRect/>
          <a:stretch>
            <a:fillRect/>
          </a:stretch>
        </p:blipFill>
        <p:spPr bwMode="auto">
          <a:xfrm>
            <a:off x="1418094" y="1357289"/>
            <a:ext cx="3868295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244" name="AutoShape 25"/>
          <p:cNvSpPr>
            <a:spLocks noChangeArrowheads="1"/>
          </p:cNvSpPr>
          <p:nvPr/>
        </p:nvSpPr>
        <p:spPr bwMode="auto">
          <a:xfrm>
            <a:off x="785795" y="1551795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1</a:t>
            </a:r>
          </a:p>
        </p:txBody>
      </p:sp>
      <p:sp>
        <p:nvSpPr>
          <p:cNvPr id="10245" name="AutoShape 26"/>
          <p:cNvSpPr>
            <a:spLocks noChangeArrowheads="1"/>
          </p:cNvSpPr>
          <p:nvPr/>
        </p:nvSpPr>
        <p:spPr bwMode="auto">
          <a:xfrm>
            <a:off x="785795" y="1908983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2</a:t>
            </a:r>
          </a:p>
        </p:txBody>
      </p:sp>
      <p:sp>
        <p:nvSpPr>
          <p:cNvPr id="10246" name="AutoShape 27"/>
          <p:cNvSpPr>
            <a:spLocks noChangeArrowheads="1"/>
          </p:cNvSpPr>
          <p:nvPr/>
        </p:nvSpPr>
        <p:spPr bwMode="auto">
          <a:xfrm>
            <a:off x="785795" y="2269489"/>
            <a:ext cx="295275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3</a:t>
            </a:r>
          </a:p>
        </p:txBody>
      </p:sp>
      <p:sp>
        <p:nvSpPr>
          <p:cNvPr id="10247" name="AutoShape 28"/>
          <p:cNvSpPr>
            <a:spLocks noChangeArrowheads="1"/>
          </p:cNvSpPr>
          <p:nvPr/>
        </p:nvSpPr>
        <p:spPr bwMode="auto">
          <a:xfrm>
            <a:off x="785795" y="2742412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4</a:t>
            </a:r>
          </a:p>
        </p:txBody>
      </p:sp>
      <p:sp>
        <p:nvSpPr>
          <p:cNvPr id="10248" name="AutoShape 22"/>
          <p:cNvSpPr>
            <a:spLocks noChangeArrowheads="1"/>
          </p:cNvSpPr>
          <p:nvPr/>
        </p:nvSpPr>
        <p:spPr bwMode="auto">
          <a:xfrm>
            <a:off x="5429251" y="1766108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5</a:t>
            </a:r>
          </a:p>
        </p:txBody>
      </p:sp>
      <p:sp>
        <p:nvSpPr>
          <p:cNvPr id="10249" name="AutoShape 23"/>
          <p:cNvSpPr>
            <a:spLocks noChangeArrowheads="1"/>
          </p:cNvSpPr>
          <p:nvPr/>
        </p:nvSpPr>
        <p:spPr bwMode="auto">
          <a:xfrm>
            <a:off x="5429251" y="2170904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6</a:t>
            </a:r>
          </a:p>
        </p:txBody>
      </p:sp>
      <p:sp>
        <p:nvSpPr>
          <p:cNvPr id="10250" name="AutoShape 24"/>
          <p:cNvSpPr>
            <a:spLocks noChangeArrowheads="1"/>
          </p:cNvSpPr>
          <p:nvPr/>
        </p:nvSpPr>
        <p:spPr bwMode="auto">
          <a:xfrm>
            <a:off x="785795" y="3099599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8</a:t>
            </a:r>
          </a:p>
        </p:txBody>
      </p:sp>
      <p:sp>
        <p:nvSpPr>
          <p:cNvPr id="10251" name="직사각형 18"/>
          <p:cNvSpPr>
            <a:spLocks noChangeArrowheads="1"/>
          </p:cNvSpPr>
          <p:nvPr/>
        </p:nvSpPr>
        <p:spPr bwMode="auto">
          <a:xfrm>
            <a:off x="1341438" y="4572000"/>
            <a:ext cx="5516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900" dirty="0" smtClean="0"/>
              <a:t>Знак работы вентилятора</a:t>
            </a:r>
            <a:r>
              <a:rPr kumimoji="0" lang="ko-KR" altLang="en-US" sz="900" dirty="0" smtClean="0"/>
              <a:t> </a:t>
            </a:r>
            <a:r>
              <a:rPr kumimoji="0" lang="en-US" altLang="ko-KR" sz="900" dirty="0" smtClean="0"/>
              <a:t>: </a:t>
            </a:r>
            <a:r>
              <a:rPr kumimoji="0" lang="ru-RU" altLang="ko-KR" sz="900" dirty="0" smtClean="0"/>
              <a:t>горит только при работающем вентиляторе</a:t>
            </a:r>
            <a:r>
              <a:rPr kumimoji="0" lang="en-US" altLang="ko-KR" sz="900" dirty="0" smtClean="0"/>
              <a:t> (</a:t>
            </a:r>
            <a:r>
              <a:rPr kumimoji="0" lang="ru-RU" altLang="ko-KR" sz="900" dirty="0" smtClean="0"/>
              <a:t>запуск, ход, пожаротушение)</a:t>
            </a:r>
            <a:endParaRPr kumimoji="0" lang="ko-KR" altLang="en-US" sz="900" dirty="0"/>
          </a:p>
        </p:txBody>
      </p:sp>
      <p:sp>
        <p:nvSpPr>
          <p:cNvPr id="10252" name="AutoShape 25"/>
          <p:cNvSpPr>
            <a:spLocks noChangeArrowheads="1"/>
          </p:cNvSpPr>
          <p:nvPr/>
        </p:nvSpPr>
        <p:spPr bwMode="auto">
          <a:xfrm>
            <a:off x="928689" y="4630244"/>
            <a:ext cx="233362" cy="299683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1</a:t>
            </a:r>
          </a:p>
        </p:txBody>
      </p:sp>
      <p:sp>
        <p:nvSpPr>
          <p:cNvPr id="10253" name="AutoShape 26"/>
          <p:cNvSpPr>
            <a:spLocks noChangeArrowheads="1"/>
          </p:cNvSpPr>
          <p:nvPr/>
        </p:nvSpPr>
        <p:spPr bwMode="auto">
          <a:xfrm>
            <a:off x="928689" y="4987432"/>
            <a:ext cx="233362" cy="299683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2</a:t>
            </a:r>
          </a:p>
        </p:txBody>
      </p:sp>
      <p:sp>
        <p:nvSpPr>
          <p:cNvPr id="10254" name="AutoShape 27"/>
          <p:cNvSpPr>
            <a:spLocks noChangeArrowheads="1"/>
          </p:cNvSpPr>
          <p:nvPr/>
        </p:nvSpPr>
        <p:spPr bwMode="auto">
          <a:xfrm>
            <a:off x="928689" y="5346279"/>
            <a:ext cx="242887" cy="299683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3</a:t>
            </a:r>
          </a:p>
        </p:txBody>
      </p:sp>
      <p:sp>
        <p:nvSpPr>
          <p:cNvPr id="10255" name="직사각형 22"/>
          <p:cNvSpPr>
            <a:spLocks noChangeArrowheads="1"/>
          </p:cNvSpPr>
          <p:nvPr/>
        </p:nvSpPr>
        <p:spPr bwMode="auto">
          <a:xfrm>
            <a:off x="1357313" y="5303839"/>
            <a:ext cx="550068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900" dirty="0" smtClean="0"/>
              <a:t>Знак проверки</a:t>
            </a:r>
            <a:r>
              <a:rPr kumimoji="0" lang="ko-KR" altLang="en-US" sz="900" dirty="0" smtClean="0"/>
              <a:t> </a:t>
            </a:r>
            <a:r>
              <a:rPr kumimoji="0" lang="en-US" altLang="ko-KR" sz="900" dirty="0"/>
              <a:t>: </a:t>
            </a:r>
            <a:r>
              <a:rPr kumimoji="0" lang="ru-RU" altLang="ko-KR" sz="900" dirty="0" smtClean="0"/>
              <a:t>горит при неисправности изделия. Требуется проверка и обращение в сервис</a:t>
            </a:r>
            <a:r>
              <a:rPr kumimoji="0" lang="en-US" altLang="ko-KR" sz="900" dirty="0" smtClean="0"/>
              <a:t>.</a:t>
            </a:r>
            <a:endParaRPr kumimoji="0" lang="ko-KR" altLang="en-US" sz="900" dirty="0"/>
          </a:p>
        </p:txBody>
      </p:sp>
      <p:sp>
        <p:nvSpPr>
          <p:cNvPr id="10256" name="직사각형 23"/>
          <p:cNvSpPr>
            <a:spLocks noChangeArrowheads="1"/>
          </p:cNvSpPr>
          <p:nvPr/>
        </p:nvSpPr>
        <p:spPr bwMode="auto">
          <a:xfrm>
            <a:off x="1357313" y="5661026"/>
            <a:ext cx="48413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altLang="ko-KR" sz="1000" dirty="0" smtClean="0"/>
              <a:t>Режим работы: весна / осень, зима</a:t>
            </a:r>
            <a:r>
              <a:rPr kumimoji="0" lang="en-US" altLang="ko-KR" sz="1000" dirty="0" smtClean="0"/>
              <a:t>: </a:t>
            </a:r>
            <a:r>
              <a:rPr kumimoji="0" lang="ru-RU" altLang="ko-KR" sz="1000" dirty="0" smtClean="0"/>
              <a:t>выбирать в сответствии с сезоном года</a:t>
            </a:r>
            <a:endParaRPr kumimoji="0" lang="ko-KR" altLang="en-US" sz="1000" dirty="0"/>
          </a:p>
        </p:txBody>
      </p:sp>
      <p:sp>
        <p:nvSpPr>
          <p:cNvPr id="10257" name="AutoShape 28"/>
          <p:cNvSpPr>
            <a:spLocks noChangeArrowheads="1"/>
          </p:cNvSpPr>
          <p:nvPr/>
        </p:nvSpPr>
        <p:spPr bwMode="auto">
          <a:xfrm>
            <a:off x="928689" y="5701808"/>
            <a:ext cx="233362" cy="299683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4</a:t>
            </a:r>
          </a:p>
        </p:txBody>
      </p:sp>
      <p:sp>
        <p:nvSpPr>
          <p:cNvPr id="10258" name="AutoShape 22"/>
          <p:cNvSpPr>
            <a:spLocks noChangeArrowheads="1"/>
          </p:cNvSpPr>
          <p:nvPr/>
        </p:nvSpPr>
        <p:spPr bwMode="auto">
          <a:xfrm>
            <a:off x="928689" y="6058993"/>
            <a:ext cx="233362" cy="299683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5</a:t>
            </a:r>
          </a:p>
        </p:txBody>
      </p:sp>
      <p:sp>
        <p:nvSpPr>
          <p:cNvPr id="10259" name="AutoShape 23"/>
          <p:cNvSpPr>
            <a:spLocks noChangeArrowheads="1"/>
          </p:cNvSpPr>
          <p:nvPr/>
        </p:nvSpPr>
        <p:spPr bwMode="auto">
          <a:xfrm>
            <a:off x="928689" y="6416183"/>
            <a:ext cx="233362" cy="299683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6</a:t>
            </a:r>
          </a:p>
        </p:txBody>
      </p:sp>
      <p:sp>
        <p:nvSpPr>
          <p:cNvPr id="10260" name="AutoShape 24"/>
          <p:cNvSpPr>
            <a:spLocks noChangeArrowheads="1"/>
          </p:cNvSpPr>
          <p:nvPr/>
        </p:nvSpPr>
        <p:spPr bwMode="auto">
          <a:xfrm>
            <a:off x="928689" y="7130557"/>
            <a:ext cx="233362" cy="299683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8</a:t>
            </a:r>
          </a:p>
        </p:txBody>
      </p:sp>
      <p:sp>
        <p:nvSpPr>
          <p:cNvPr id="10261" name="직사각형 28"/>
          <p:cNvSpPr>
            <a:spLocks noChangeArrowheads="1"/>
          </p:cNvSpPr>
          <p:nvPr/>
        </p:nvSpPr>
        <p:spPr bwMode="auto">
          <a:xfrm>
            <a:off x="1357313" y="4946651"/>
            <a:ext cx="44230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altLang="ko-KR" sz="1000" dirty="0" smtClean="0"/>
              <a:t>Знак работы отопления</a:t>
            </a:r>
            <a:r>
              <a:rPr kumimoji="0" lang="en-US" altLang="ko-KR" sz="1000" dirty="0" smtClean="0"/>
              <a:t>: </a:t>
            </a:r>
            <a:r>
              <a:rPr kumimoji="0" lang="ru-RU" altLang="ko-KR" sz="1000" dirty="0" smtClean="0"/>
              <a:t>горит при работе отопления и огнетушения.</a:t>
            </a:r>
            <a:endParaRPr kumimoji="0" lang="ko-KR" altLang="en-US" sz="1000" dirty="0"/>
          </a:p>
        </p:txBody>
      </p:sp>
      <p:sp>
        <p:nvSpPr>
          <p:cNvPr id="10262" name="직사각형 29"/>
          <p:cNvSpPr>
            <a:spLocks noChangeArrowheads="1"/>
          </p:cNvSpPr>
          <p:nvPr/>
        </p:nvSpPr>
        <p:spPr bwMode="auto">
          <a:xfrm>
            <a:off x="1341439" y="6029325"/>
            <a:ext cx="55165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900" dirty="0" smtClean="0"/>
              <a:t>Текущее время</a:t>
            </a:r>
            <a:r>
              <a:rPr kumimoji="0" lang="en-US" altLang="ko-KR" sz="900" dirty="0" smtClean="0"/>
              <a:t>: </a:t>
            </a:r>
            <a:r>
              <a:rPr kumimoji="0" lang="ru-RU" altLang="ko-KR" sz="900" dirty="0" smtClean="0"/>
              <a:t>Необходима установка времени при первом включении, также после возобновления подачи электроэнергии</a:t>
            </a:r>
            <a:r>
              <a:rPr kumimoji="0" lang="en-US" altLang="ko-KR" sz="900" dirty="0" smtClean="0"/>
              <a:t>.</a:t>
            </a:r>
            <a:endParaRPr kumimoji="0" lang="ko-KR" altLang="en-US" sz="900" dirty="0"/>
          </a:p>
        </p:txBody>
      </p:sp>
      <p:sp>
        <p:nvSpPr>
          <p:cNvPr id="10263" name="직사각형 30"/>
          <p:cNvSpPr>
            <a:spLocks noChangeArrowheads="1"/>
          </p:cNvSpPr>
          <p:nvPr/>
        </p:nvSpPr>
        <p:spPr bwMode="auto">
          <a:xfrm>
            <a:off x="1346200" y="6411913"/>
            <a:ext cx="5511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900" dirty="0" smtClean="0"/>
              <a:t>Отопление помещения, подача горячей воды в ванную комнату, режим «нет дома».</a:t>
            </a:r>
            <a:endParaRPr kumimoji="0" lang="ko-KR" altLang="en-US" sz="900" dirty="0"/>
          </a:p>
        </p:txBody>
      </p:sp>
      <p:sp>
        <p:nvSpPr>
          <p:cNvPr id="10264" name="직사각형 31"/>
          <p:cNvSpPr>
            <a:spLocks noChangeArrowheads="1"/>
          </p:cNvSpPr>
          <p:nvPr/>
        </p:nvSpPr>
        <p:spPr bwMode="auto">
          <a:xfrm>
            <a:off x="1285876" y="6754814"/>
            <a:ext cx="59293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000" dirty="0"/>
              <a:t> </a:t>
            </a:r>
            <a:r>
              <a:rPr kumimoji="0" lang="ru-RU" altLang="ko-KR" sz="1000" dirty="0" smtClean="0"/>
              <a:t> Фактическая температура в помещении / желаемая температура в помещении</a:t>
            </a:r>
            <a:r>
              <a:rPr kumimoji="0" lang="en-US" altLang="ko-KR" sz="1000" dirty="0" smtClean="0"/>
              <a:t>. </a:t>
            </a:r>
            <a:endParaRPr kumimoji="0" lang="en-US" altLang="ko-KR" sz="1000" dirty="0"/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1075766" y="1741473"/>
            <a:ext cx="567298" cy="1267"/>
          </a:xfrm>
          <a:prstGeom prst="straightConnector1">
            <a:avLst/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1075766" y="2000233"/>
            <a:ext cx="1129273" cy="359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rot="10800000">
            <a:off x="4932363" y="1857375"/>
            <a:ext cx="500062" cy="1588"/>
          </a:xfrm>
          <a:prstGeom prst="straightConnector1">
            <a:avLst/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 rot="10800000" flipV="1">
            <a:off x="4932363" y="2262173"/>
            <a:ext cx="500062" cy="0"/>
          </a:xfrm>
          <a:prstGeom prst="straightConnector1">
            <a:avLst/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 rot="10800000">
            <a:off x="4932363" y="2762239"/>
            <a:ext cx="500062" cy="1588"/>
          </a:xfrm>
          <a:prstGeom prst="straightConnector1">
            <a:avLst/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0" name="직사각형 58"/>
          <p:cNvSpPr>
            <a:spLocks noChangeArrowheads="1"/>
          </p:cNvSpPr>
          <p:nvPr/>
        </p:nvSpPr>
        <p:spPr bwMode="auto">
          <a:xfrm>
            <a:off x="928688" y="3857626"/>
            <a:ext cx="514350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altLang="ko-KR" sz="1200" b="1" dirty="0" smtClean="0"/>
              <a:t>При начальном запуске </a:t>
            </a:r>
            <a:r>
              <a:rPr lang="ru-RU" altLang="ko-KR" sz="1200" b="1" dirty="0" smtClean="0"/>
              <a:t>котла</a:t>
            </a:r>
            <a:r>
              <a:rPr kumimoji="0" lang="ru-RU" altLang="ko-KR" sz="1200" b="1" dirty="0" smtClean="0"/>
              <a:t> устанавливается та температура, которая чаще используется</a:t>
            </a:r>
            <a:r>
              <a:rPr kumimoji="0" lang="en-US" altLang="ko-KR" sz="1200" b="1" dirty="0" smtClean="0"/>
              <a:t>.</a:t>
            </a:r>
            <a:endParaRPr kumimoji="0" lang="ko-KR" altLang="en-US" sz="12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61" name="직선 화살표 연결선 60"/>
          <p:cNvCxnSpPr/>
          <p:nvPr/>
        </p:nvCxnSpPr>
        <p:spPr>
          <a:xfrm>
            <a:off x="1075766" y="2355926"/>
            <a:ext cx="567298" cy="3085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2" name="AutoShape 23"/>
          <p:cNvSpPr>
            <a:spLocks noChangeArrowheads="1"/>
          </p:cNvSpPr>
          <p:nvPr/>
        </p:nvSpPr>
        <p:spPr bwMode="auto">
          <a:xfrm>
            <a:off x="5429251" y="2670971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7</a:t>
            </a:r>
          </a:p>
        </p:txBody>
      </p:sp>
      <p:sp>
        <p:nvSpPr>
          <p:cNvPr id="10273" name="AutoShape 24"/>
          <p:cNvSpPr>
            <a:spLocks noChangeArrowheads="1"/>
          </p:cNvSpPr>
          <p:nvPr/>
        </p:nvSpPr>
        <p:spPr bwMode="auto">
          <a:xfrm>
            <a:off x="928689" y="6773369"/>
            <a:ext cx="233362" cy="299683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7</a:t>
            </a:r>
          </a:p>
        </p:txBody>
      </p:sp>
      <p:sp>
        <p:nvSpPr>
          <p:cNvPr id="10274" name="직사각형 63"/>
          <p:cNvSpPr>
            <a:spLocks noChangeArrowheads="1"/>
          </p:cNvSpPr>
          <p:nvPr/>
        </p:nvSpPr>
        <p:spPr bwMode="auto">
          <a:xfrm>
            <a:off x="1285876" y="7072314"/>
            <a:ext cx="535781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000" dirty="0"/>
              <a:t> </a:t>
            </a:r>
            <a:r>
              <a:rPr kumimoji="0" lang="ru-RU" altLang="ko-KR" sz="1000" dirty="0" smtClean="0"/>
              <a:t> Знак циркулирующего мотора</a:t>
            </a:r>
            <a:r>
              <a:rPr kumimoji="0" lang="en-US" altLang="ko-KR" sz="1000" dirty="0" smtClean="0"/>
              <a:t>:</a:t>
            </a:r>
            <a:r>
              <a:rPr kumimoji="0" lang="ru-RU" altLang="ko-KR" sz="1000" dirty="0" smtClean="0"/>
              <a:t> горит при работающем циркулирующем моторе</a:t>
            </a:r>
            <a:r>
              <a:rPr kumimoji="0" lang="en-US" altLang="ko-KR" sz="1000" dirty="0" smtClean="0"/>
              <a:t>.</a:t>
            </a:r>
            <a:endParaRPr kumimoji="0" lang="ko-KR" altLang="en-US" sz="1000" dirty="0"/>
          </a:p>
        </p:txBody>
      </p:sp>
      <p:cxnSp>
        <p:nvCxnSpPr>
          <p:cNvPr id="40" name="꺾인 연결선 39"/>
          <p:cNvCxnSpPr/>
          <p:nvPr/>
        </p:nvCxnSpPr>
        <p:spPr>
          <a:xfrm flipV="1">
            <a:off x="1071547" y="2905104"/>
            <a:ext cx="752681" cy="187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7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P11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cxnSp>
        <p:nvCxnSpPr>
          <p:cNvPr id="51" name="꺾인 연결선 50"/>
          <p:cNvCxnSpPr>
            <a:stCxn id="10250" idx="3"/>
          </p:cNvCxnSpPr>
          <p:nvPr/>
        </p:nvCxnSpPr>
        <p:spPr>
          <a:xfrm flipV="1">
            <a:off x="1081259" y="2547915"/>
            <a:ext cx="1133296" cy="706504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직사각형 38"/>
          <p:cNvSpPr/>
          <p:nvPr/>
        </p:nvSpPr>
        <p:spPr>
          <a:xfrm>
            <a:off x="214291" y="571472"/>
            <a:ext cx="664371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8. </a:t>
            </a:r>
            <a:r>
              <a:rPr lang="ru-RU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Дисплей на котле и пульте управления</a:t>
            </a:r>
            <a:endParaRPr lang="en-US" altLang="ko-KR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02" y="1571604"/>
            <a:ext cx="27051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AutoShape 25"/>
          <p:cNvSpPr>
            <a:spLocks noChangeArrowheads="1"/>
          </p:cNvSpPr>
          <p:nvPr/>
        </p:nvSpPr>
        <p:spPr bwMode="auto">
          <a:xfrm>
            <a:off x="928671" y="1981229"/>
            <a:ext cx="366730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1</a:t>
            </a:r>
          </a:p>
        </p:txBody>
      </p:sp>
      <p:sp>
        <p:nvSpPr>
          <p:cNvPr id="11269" name="AutoShape 26"/>
          <p:cNvSpPr>
            <a:spLocks noChangeArrowheads="1"/>
          </p:cNvSpPr>
          <p:nvPr/>
        </p:nvSpPr>
        <p:spPr bwMode="auto">
          <a:xfrm>
            <a:off x="928671" y="2409854"/>
            <a:ext cx="366730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2</a:t>
            </a:r>
          </a:p>
        </p:txBody>
      </p:sp>
      <p:sp>
        <p:nvSpPr>
          <p:cNvPr id="11270" name="AutoShape 27"/>
          <p:cNvSpPr>
            <a:spLocks noChangeArrowheads="1"/>
          </p:cNvSpPr>
          <p:nvPr/>
        </p:nvSpPr>
        <p:spPr bwMode="auto">
          <a:xfrm>
            <a:off x="928671" y="2841654"/>
            <a:ext cx="366730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3</a:t>
            </a:r>
          </a:p>
        </p:txBody>
      </p:sp>
      <p:sp>
        <p:nvSpPr>
          <p:cNvPr id="11271" name="AutoShape 28"/>
          <p:cNvSpPr>
            <a:spLocks noChangeArrowheads="1"/>
          </p:cNvSpPr>
          <p:nvPr/>
        </p:nvSpPr>
        <p:spPr bwMode="auto">
          <a:xfrm>
            <a:off x="5429251" y="2052666"/>
            <a:ext cx="428642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4</a:t>
            </a:r>
          </a:p>
        </p:txBody>
      </p:sp>
      <p:sp>
        <p:nvSpPr>
          <p:cNvPr id="11272" name="AutoShape 22"/>
          <p:cNvSpPr>
            <a:spLocks noChangeArrowheads="1"/>
          </p:cNvSpPr>
          <p:nvPr/>
        </p:nvSpPr>
        <p:spPr bwMode="auto">
          <a:xfrm>
            <a:off x="928671" y="3360766"/>
            <a:ext cx="366730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9</a:t>
            </a:r>
          </a:p>
        </p:txBody>
      </p:sp>
      <p:sp>
        <p:nvSpPr>
          <p:cNvPr id="11273" name="AutoShape 23"/>
          <p:cNvSpPr>
            <a:spLocks noChangeArrowheads="1"/>
          </p:cNvSpPr>
          <p:nvPr/>
        </p:nvSpPr>
        <p:spPr bwMode="auto">
          <a:xfrm>
            <a:off x="5429251" y="2386041"/>
            <a:ext cx="428642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5</a:t>
            </a:r>
          </a:p>
        </p:txBody>
      </p:sp>
      <p:sp>
        <p:nvSpPr>
          <p:cNvPr id="11274" name="AutoShape 24"/>
          <p:cNvSpPr>
            <a:spLocks noChangeArrowheads="1"/>
          </p:cNvSpPr>
          <p:nvPr/>
        </p:nvSpPr>
        <p:spPr bwMode="auto">
          <a:xfrm>
            <a:off x="5429251" y="3052790"/>
            <a:ext cx="428642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7</a:t>
            </a:r>
          </a:p>
        </p:txBody>
      </p:sp>
      <p:sp>
        <p:nvSpPr>
          <p:cNvPr id="11275" name="직사각형 18"/>
          <p:cNvSpPr>
            <a:spLocks noChangeArrowheads="1"/>
          </p:cNvSpPr>
          <p:nvPr/>
        </p:nvSpPr>
        <p:spPr bwMode="auto">
          <a:xfrm>
            <a:off x="1268413" y="4572000"/>
            <a:ext cx="45704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altLang="ko-KR" sz="1100" dirty="0" smtClean="0"/>
              <a:t>Включено электропитание</a:t>
            </a:r>
            <a:r>
              <a:rPr kumimoji="0" lang="en-US" altLang="ko-KR" sz="1100" dirty="0" smtClean="0"/>
              <a:t>(ON</a:t>
            </a:r>
            <a:r>
              <a:rPr kumimoji="0" lang="en-US" altLang="ko-KR" sz="1100" dirty="0"/>
              <a:t>), </a:t>
            </a:r>
            <a:r>
              <a:rPr kumimoji="0" lang="ru-RU" altLang="ko-KR" sz="1100" dirty="0" smtClean="0"/>
              <a:t>Выключено электропитание</a:t>
            </a:r>
            <a:r>
              <a:rPr kumimoji="0" lang="en-US" altLang="ko-KR" sz="1100" dirty="0" smtClean="0"/>
              <a:t>(OFF)</a:t>
            </a:r>
            <a:endParaRPr kumimoji="0" lang="ko-KR" altLang="en-US" sz="1100" dirty="0"/>
          </a:p>
        </p:txBody>
      </p:sp>
      <p:sp>
        <p:nvSpPr>
          <p:cNvPr id="11276" name="AutoShape 25"/>
          <p:cNvSpPr>
            <a:spLocks noChangeArrowheads="1"/>
          </p:cNvSpPr>
          <p:nvPr/>
        </p:nvSpPr>
        <p:spPr bwMode="auto">
          <a:xfrm>
            <a:off x="857233" y="4624437"/>
            <a:ext cx="401413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1</a:t>
            </a:r>
          </a:p>
        </p:txBody>
      </p:sp>
      <p:sp>
        <p:nvSpPr>
          <p:cNvPr id="11277" name="AutoShape 26"/>
          <p:cNvSpPr>
            <a:spLocks noChangeArrowheads="1"/>
          </p:cNvSpPr>
          <p:nvPr/>
        </p:nvSpPr>
        <p:spPr bwMode="auto">
          <a:xfrm>
            <a:off x="857233" y="4981625"/>
            <a:ext cx="401413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2</a:t>
            </a:r>
          </a:p>
        </p:txBody>
      </p:sp>
      <p:sp>
        <p:nvSpPr>
          <p:cNvPr id="11278" name="AutoShape 27"/>
          <p:cNvSpPr>
            <a:spLocks noChangeArrowheads="1"/>
          </p:cNvSpPr>
          <p:nvPr/>
        </p:nvSpPr>
        <p:spPr bwMode="auto">
          <a:xfrm>
            <a:off x="854192" y="5338812"/>
            <a:ext cx="418495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3</a:t>
            </a:r>
          </a:p>
        </p:txBody>
      </p:sp>
      <p:sp>
        <p:nvSpPr>
          <p:cNvPr id="11279" name="직사각형 22"/>
          <p:cNvSpPr>
            <a:spLocks noChangeArrowheads="1"/>
          </p:cNvSpPr>
          <p:nvPr/>
        </p:nvSpPr>
        <p:spPr bwMode="auto">
          <a:xfrm>
            <a:off x="1268412" y="4929188"/>
            <a:ext cx="46169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altLang="ko-KR" sz="1050" dirty="0" smtClean="0"/>
              <a:t>Знак «топливного мотора»</a:t>
            </a:r>
            <a:r>
              <a:rPr kumimoji="0" lang="ko-KR" altLang="en-US" sz="1050" dirty="0" smtClean="0"/>
              <a:t> </a:t>
            </a:r>
            <a:r>
              <a:rPr kumimoji="0" lang="en-US" altLang="ko-KR" sz="1050" dirty="0"/>
              <a:t>: </a:t>
            </a:r>
            <a:r>
              <a:rPr kumimoji="0" lang="ru-RU" altLang="ko-KR" sz="1050" dirty="0" smtClean="0"/>
              <a:t>горит только при работающем моторе</a:t>
            </a:r>
            <a:r>
              <a:rPr kumimoji="0" lang="en-US" altLang="ko-KR" sz="1100" dirty="0" smtClean="0"/>
              <a:t>.</a:t>
            </a:r>
            <a:r>
              <a:rPr kumimoji="0" lang="ko-KR" altLang="en-US" sz="1100" dirty="0" smtClean="0"/>
              <a:t> </a:t>
            </a:r>
            <a:endParaRPr kumimoji="0" lang="ko-KR" altLang="en-US" sz="1100" dirty="0"/>
          </a:p>
        </p:txBody>
      </p:sp>
      <p:sp>
        <p:nvSpPr>
          <p:cNvPr id="11280" name="직사각형 23"/>
          <p:cNvSpPr>
            <a:spLocks noChangeArrowheads="1"/>
          </p:cNvSpPr>
          <p:nvPr/>
        </p:nvSpPr>
        <p:spPr bwMode="auto">
          <a:xfrm>
            <a:off x="1268414" y="5667376"/>
            <a:ext cx="558958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50" dirty="0" smtClean="0"/>
              <a:t>Кнопка «настроек»</a:t>
            </a:r>
            <a:r>
              <a:rPr kumimoji="0" lang="en-US" altLang="ko-KR" sz="1050" dirty="0" smtClean="0"/>
              <a:t>: </a:t>
            </a:r>
            <a:r>
              <a:rPr kumimoji="0" lang="ru-RU" altLang="ko-KR" sz="1050" dirty="0" smtClean="0"/>
              <a:t>используется при сохранении количества топлива начального снабжения и стандартного. </a:t>
            </a:r>
            <a:endParaRPr kumimoji="0" lang="ko-KR" altLang="en-US" sz="1050" dirty="0"/>
          </a:p>
        </p:txBody>
      </p:sp>
      <p:sp>
        <p:nvSpPr>
          <p:cNvPr id="11281" name="AutoShape 28"/>
          <p:cNvSpPr>
            <a:spLocks noChangeArrowheads="1"/>
          </p:cNvSpPr>
          <p:nvPr/>
        </p:nvSpPr>
        <p:spPr bwMode="auto">
          <a:xfrm>
            <a:off x="857233" y="5696000"/>
            <a:ext cx="401413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4</a:t>
            </a:r>
          </a:p>
        </p:txBody>
      </p:sp>
      <p:sp>
        <p:nvSpPr>
          <p:cNvPr id="11282" name="AutoShape 22"/>
          <p:cNvSpPr>
            <a:spLocks noChangeArrowheads="1"/>
          </p:cNvSpPr>
          <p:nvPr/>
        </p:nvSpPr>
        <p:spPr bwMode="auto">
          <a:xfrm>
            <a:off x="857233" y="6053186"/>
            <a:ext cx="401413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5</a:t>
            </a:r>
          </a:p>
        </p:txBody>
      </p:sp>
      <p:sp>
        <p:nvSpPr>
          <p:cNvPr id="11283" name="AutoShape 23"/>
          <p:cNvSpPr>
            <a:spLocks noChangeArrowheads="1"/>
          </p:cNvSpPr>
          <p:nvPr/>
        </p:nvSpPr>
        <p:spPr bwMode="auto">
          <a:xfrm>
            <a:off x="857233" y="6410374"/>
            <a:ext cx="401413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6</a:t>
            </a:r>
          </a:p>
        </p:txBody>
      </p:sp>
      <p:sp>
        <p:nvSpPr>
          <p:cNvPr id="11284" name="AutoShape 24"/>
          <p:cNvSpPr>
            <a:spLocks noChangeArrowheads="1"/>
          </p:cNvSpPr>
          <p:nvPr/>
        </p:nvSpPr>
        <p:spPr bwMode="auto">
          <a:xfrm>
            <a:off x="857233" y="7124750"/>
            <a:ext cx="401413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8</a:t>
            </a:r>
          </a:p>
        </p:txBody>
      </p:sp>
      <p:sp>
        <p:nvSpPr>
          <p:cNvPr id="11285" name="직사각형 28"/>
          <p:cNvSpPr>
            <a:spLocks noChangeArrowheads="1"/>
          </p:cNvSpPr>
          <p:nvPr/>
        </p:nvSpPr>
        <p:spPr bwMode="auto">
          <a:xfrm>
            <a:off x="1285875" y="5572125"/>
            <a:ext cx="2664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1100"/>
          </a:p>
        </p:txBody>
      </p:sp>
      <p:sp>
        <p:nvSpPr>
          <p:cNvPr id="11286" name="직사각형 29"/>
          <p:cNvSpPr>
            <a:spLocks noChangeArrowheads="1"/>
          </p:cNvSpPr>
          <p:nvPr/>
        </p:nvSpPr>
        <p:spPr bwMode="auto">
          <a:xfrm>
            <a:off x="1268414" y="6357950"/>
            <a:ext cx="5589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00" dirty="0" smtClean="0"/>
              <a:t>Кнопка подачи топлива вручную</a:t>
            </a:r>
            <a:r>
              <a:rPr kumimoji="0" lang="en-US" altLang="ko-KR" sz="1000" dirty="0" smtClean="0"/>
              <a:t>: </a:t>
            </a:r>
            <a:r>
              <a:rPr kumimoji="0" lang="ru-RU" altLang="ko-KR" sz="1000" dirty="0" smtClean="0"/>
              <a:t>нажав один раз, подача топлива будет осуществляться вручную</a:t>
            </a:r>
            <a:r>
              <a:rPr kumimoji="0" lang="en-US" altLang="ko-KR" sz="1000" dirty="0" smtClean="0"/>
              <a:t>.</a:t>
            </a:r>
            <a:endParaRPr kumimoji="0" lang="ko-KR" altLang="en-US" sz="1000" dirty="0"/>
          </a:p>
        </p:txBody>
      </p:sp>
      <p:sp>
        <p:nvSpPr>
          <p:cNvPr id="11287" name="직사각형 30"/>
          <p:cNvSpPr>
            <a:spLocks noChangeArrowheads="1"/>
          </p:cNvSpPr>
          <p:nvPr/>
        </p:nvSpPr>
        <p:spPr bwMode="auto">
          <a:xfrm>
            <a:off x="1268414" y="6738937"/>
            <a:ext cx="5589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00" dirty="0" smtClean="0"/>
              <a:t>Кнопка повышения / понижения</a:t>
            </a:r>
            <a:r>
              <a:rPr kumimoji="0" lang="en-US" altLang="ko-KR" sz="1000" dirty="0" smtClean="0"/>
              <a:t>: </a:t>
            </a:r>
            <a:r>
              <a:rPr kumimoji="0" lang="ru-RU" altLang="ko-KR" sz="1000" dirty="0" smtClean="0"/>
              <a:t>при нажатии этих кнопок будут увеличиваться / уменьшаться значения цифр на дисплее</a:t>
            </a:r>
            <a:r>
              <a:rPr kumimoji="0" lang="en-US" altLang="ko-KR" sz="1000" dirty="0" smtClean="0"/>
              <a:t>.</a:t>
            </a:r>
            <a:endParaRPr kumimoji="0" lang="ko-KR" altLang="en-US" sz="1000" dirty="0"/>
          </a:p>
        </p:txBody>
      </p:sp>
      <p:cxnSp>
        <p:nvCxnSpPr>
          <p:cNvPr id="34" name="직선 화살표 연결선 33"/>
          <p:cNvCxnSpPr>
            <a:stCxn id="11268" idx="3"/>
          </p:cNvCxnSpPr>
          <p:nvPr/>
        </p:nvCxnSpPr>
        <p:spPr>
          <a:xfrm>
            <a:off x="1295401" y="2138538"/>
            <a:ext cx="823913" cy="18855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>
            <a:stCxn id="11269" idx="3"/>
          </p:cNvCxnSpPr>
          <p:nvPr/>
        </p:nvCxnSpPr>
        <p:spPr>
          <a:xfrm flipV="1">
            <a:off x="1295401" y="2512995"/>
            <a:ext cx="781050" cy="54168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rot="10800000" flipV="1">
            <a:off x="3143251" y="2144693"/>
            <a:ext cx="2214563" cy="784225"/>
          </a:xfrm>
          <a:prstGeom prst="bentConnector3">
            <a:avLst>
              <a:gd name="adj1" fmla="val 90319"/>
            </a:avLst>
          </a:prstGeom>
          <a:ln w="19050">
            <a:solidFill>
              <a:srgbClr val="C0000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>
            <a:stCxn id="11273" idx="1"/>
          </p:cNvCxnSpPr>
          <p:nvPr/>
        </p:nvCxnSpPr>
        <p:spPr>
          <a:xfrm rot="10800000" flipV="1">
            <a:off x="3643315" y="2543350"/>
            <a:ext cx="1785937" cy="385566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>
            <a:stCxn id="11270" idx="3"/>
          </p:cNvCxnSpPr>
          <p:nvPr/>
        </p:nvCxnSpPr>
        <p:spPr>
          <a:xfrm flipV="1">
            <a:off x="1295401" y="2943206"/>
            <a:ext cx="1060450" cy="55757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4" name="AutoShape 23"/>
          <p:cNvSpPr>
            <a:spLocks noChangeArrowheads="1"/>
          </p:cNvSpPr>
          <p:nvPr/>
        </p:nvSpPr>
        <p:spPr bwMode="auto">
          <a:xfrm>
            <a:off x="5429251" y="2717829"/>
            <a:ext cx="428642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6</a:t>
            </a:r>
          </a:p>
        </p:txBody>
      </p:sp>
      <p:sp>
        <p:nvSpPr>
          <p:cNvPr id="11295" name="AutoShape 24"/>
          <p:cNvSpPr>
            <a:spLocks noChangeArrowheads="1"/>
          </p:cNvSpPr>
          <p:nvPr/>
        </p:nvSpPr>
        <p:spPr bwMode="auto">
          <a:xfrm>
            <a:off x="857233" y="6767562"/>
            <a:ext cx="401413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7</a:t>
            </a:r>
          </a:p>
        </p:txBody>
      </p:sp>
      <p:sp>
        <p:nvSpPr>
          <p:cNvPr id="11296" name="직사각형 63"/>
          <p:cNvSpPr>
            <a:spLocks noChangeArrowheads="1"/>
          </p:cNvSpPr>
          <p:nvPr/>
        </p:nvSpPr>
        <p:spPr bwMode="auto">
          <a:xfrm>
            <a:off x="1268413" y="7096125"/>
            <a:ext cx="54467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altLang="ko-KR" sz="1000" dirty="0" smtClean="0"/>
              <a:t>Пароль </a:t>
            </a:r>
            <a:r>
              <a:rPr kumimoji="0" lang="en-US" altLang="ko-KR" sz="1000" dirty="0" smtClean="0"/>
              <a:t>(PASSWORD): </a:t>
            </a:r>
            <a:r>
              <a:rPr kumimoji="0" lang="ru-RU" altLang="ko-KR" sz="1000" dirty="0" smtClean="0"/>
              <a:t>Необходимо обязательно вводить пароль при начальном запуске </a:t>
            </a:r>
            <a:r>
              <a:rPr lang="ru-RU" altLang="ko-KR" sz="1000" dirty="0" smtClean="0"/>
              <a:t>котла</a:t>
            </a:r>
            <a:r>
              <a:rPr kumimoji="0" lang="ru-RU" altLang="ko-KR" sz="1000" dirty="0" smtClean="0"/>
              <a:t>. </a:t>
            </a:r>
            <a:r>
              <a:rPr kumimoji="0" lang="en-US" altLang="ko-KR" sz="1000" dirty="0" smtClean="0"/>
              <a:t>(</a:t>
            </a:r>
            <a:r>
              <a:rPr kumimoji="0" lang="ru-RU" altLang="ko-KR" sz="1000" dirty="0" smtClean="0"/>
              <a:t>Для более подробной информации см. 11 стр.)</a:t>
            </a:r>
            <a:endParaRPr kumimoji="0" lang="ko-KR" altLang="en-US" sz="1000" dirty="0"/>
          </a:p>
        </p:txBody>
      </p:sp>
      <p:sp>
        <p:nvSpPr>
          <p:cNvPr id="11298" name="직사각형 23"/>
          <p:cNvSpPr>
            <a:spLocks noChangeArrowheads="1"/>
          </p:cNvSpPr>
          <p:nvPr/>
        </p:nvSpPr>
        <p:spPr bwMode="auto">
          <a:xfrm>
            <a:off x="1268414" y="6024565"/>
            <a:ext cx="558958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900" dirty="0" smtClean="0"/>
              <a:t>Кнопка «режимов работы»</a:t>
            </a:r>
            <a:r>
              <a:rPr kumimoji="0" lang="en-US" altLang="ko-KR" sz="900" dirty="0" smtClean="0"/>
              <a:t>: </a:t>
            </a:r>
            <a:r>
              <a:rPr kumimoji="0" lang="ru-RU" altLang="ko-KR" sz="900" dirty="0" smtClean="0"/>
              <a:t>Отопление помещения / подача горячей воды в ванную комнату/ режим «нет дома».</a:t>
            </a:r>
            <a:endParaRPr kumimoji="0" lang="ko-KR" altLang="en-US" sz="900" dirty="0" smtClean="0"/>
          </a:p>
          <a:p>
            <a:endParaRPr kumimoji="0" lang="ko-KR" altLang="en-US" sz="900" dirty="0"/>
          </a:p>
        </p:txBody>
      </p:sp>
      <p:cxnSp>
        <p:nvCxnSpPr>
          <p:cNvPr id="65" name="직선 화살표 연결선 60"/>
          <p:cNvCxnSpPr>
            <a:stCxn id="11272" idx="3"/>
          </p:cNvCxnSpPr>
          <p:nvPr/>
        </p:nvCxnSpPr>
        <p:spPr>
          <a:xfrm flipV="1">
            <a:off x="1295401" y="3448035"/>
            <a:ext cx="1028700" cy="70040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47"/>
          <p:cNvCxnSpPr>
            <a:stCxn id="11294" idx="1"/>
          </p:cNvCxnSpPr>
          <p:nvPr/>
        </p:nvCxnSpPr>
        <p:spPr>
          <a:xfrm rot="10800000" flipV="1">
            <a:off x="4214815" y="2875137"/>
            <a:ext cx="1214437" cy="53779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47"/>
          <p:cNvCxnSpPr>
            <a:stCxn id="11274" idx="1"/>
          </p:cNvCxnSpPr>
          <p:nvPr/>
        </p:nvCxnSpPr>
        <p:spPr>
          <a:xfrm rot="10800000" flipV="1">
            <a:off x="4214815" y="3210098"/>
            <a:ext cx="1214437" cy="147443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2" name="AutoShape 24"/>
          <p:cNvSpPr>
            <a:spLocks noChangeArrowheads="1"/>
          </p:cNvSpPr>
          <p:nvPr/>
        </p:nvSpPr>
        <p:spPr bwMode="auto">
          <a:xfrm>
            <a:off x="5419726" y="3387754"/>
            <a:ext cx="428642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8</a:t>
            </a:r>
          </a:p>
        </p:txBody>
      </p:sp>
      <p:cxnSp>
        <p:nvCxnSpPr>
          <p:cNvPr id="64" name="직선 화살표 연결선 47"/>
          <p:cNvCxnSpPr>
            <a:stCxn id="11302" idx="1"/>
          </p:cNvCxnSpPr>
          <p:nvPr/>
        </p:nvCxnSpPr>
        <p:spPr>
          <a:xfrm rot="10800000" flipV="1">
            <a:off x="3643316" y="3545063"/>
            <a:ext cx="1776411" cy="26792"/>
          </a:xfrm>
          <a:prstGeom prst="bentConnector3">
            <a:avLst>
              <a:gd name="adj1" fmla="val 50000"/>
            </a:avLst>
          </a:prstGeom>
          <a:ln w="19050">
            <a:solidFill>
              <a:srgbClr val="C00000"/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04" name="AutoShape 24"/>
          <p:cNvSpPr>
            <a:spLocks noChangeArrowheads="1"/>
          </p:cNvSpPr>
          <p:nvPr/>
        </p:nvSpPr>
        <p:spPr bwMode="auto">
          <a:xfrm>
            <a:off x="857233" y="7553394"/>
            <a:ext cx="401413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9</a:t>
            </a:r>
          </a:p>
        </p:txBody>
      </p:sp>
      <p:sp>
        <p:nvSpPr>
          <p:cNvPr id="11305" name="직사각형 23"/>
          <p:cNvSpPr>
            <a:spLocks noChangeArrowheads="1"/>
          </p:cNvSpPr>
          <p:nvPr/>
        </p:nvSpPr>
        <p:spPr bwMode="auto">
          <a:xfrm>
            <a:off x="1263651" y="5214942"/>
            <a:ext cx="5594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00" dirty="0" smtClean="0"/>
              <a:t>Кнопка «включения / выключения» </a:t>
            </a:r>
            <a:r>
              <a:rPr lang="ru-RU" altLang="ko-KR" sz="1000" dirty="0" smtClean="0"/>
              <a:t>котла</a:t>
            </a:r>
            <a:r>
              <a:rPr kumimoji="0" lang="ko-KR" altLang="en-US" sz="1000" dirty="0" smtClean="0"/>
              <a:t> </a:t>
            </a:r>
            <a:r>
              <a:rPr kumimoji="0" lang="en-US" altLang="ko-KR" sz="1000" dirty="0"/>
              <a:t>: </a:t>
            </a:r>
            <a:r>
              <a:rPr kumimoji="0" lang="ru-RU" altLang="ko-KR" sz="1000" dirty="0" smtClean="0"/>
              <a:t>нажатие на кнопку либо включает, либо отключает </a:t>
            </a:r>
            <a:r>
              <a:rPr lang="ru-RU" altLang="ko-KR" sz="1000" dirty="0" smtClean="0"/>
              <a:t>котел</a:t>
            </a:r>
            <a:r>
              <a:rPr kumimoji="0" lang="en-US" altLang="ko-KR" sz="1000" dirty="0" smtClean="0"/>
              <a:t>.</a:t>
            </a:r>
            <a:endParaRPr kumimoji="0" lang="ko-KR" altLang="en-US" sz="1000" dirty="0"/>
          </a:p>
        </p:txBody>
      </p:sp>
      <p:sp>
        <p:nvSpPr>
          <p:cNvPr id="11306" name="직사각형 63"/>
          <p:cNvSpPr>
            <a:spLocks noChangeArrowheads="1"/>
          </p:cNvSpPr>
          <p:nvPr/>
        </p:nvSpPr>
        <p:spPr bwMode="auto">
          <a:xfrm>
            <a:off x="1285876" y="8142317"/>
            <a:ext cx="528637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altLang="ko-KR" sz="1100" dirty="0" smtClean="0"/>
              <a:t>Кнопка «слайдинг»(скольжение)</a:t>
            </a:r>
            <a:r>
              <a:rPr kumimoji="0" lang="ko-KR" altLang="en-US" sz="1100" dirty="0" smtClean="0"/>
              <a:t> </a:t>
            </a:r>
            <a:r>
              <a:rPr kumimoji="0" lang="en-US" altLang="ko-KR" sz="1100" dirty="0"/>
              <a:t>: </a:t>
            </a:r>
            <a:r>
              <a:rPr kumimoji="0" lang="ru-RU" altLang="ko-KR" sz="1100" dirty="0" smtClean="0"/>
              <a:t>используется только при необходимости. Служит для сброса в зольник остатков сгоревшего топлива</a:t>
            </a:r>
            <a:r>
              <a:rPr kumimoji="0" lang="en-US" altLang="ko-KR" sz="1100" dirty="0" smtClean="0"/>
              <a:t>.</a:t>
            </a:r>
            <a:r>
              <a:rPr kumimoji="0" lang="ko-KR" altLang="en-US" sz="1100" dirty="0" smtClean="0"/>
              <a:t> </a:t>
            </a:r>
            <a:endParaRPr kumimoji="0" lang="ko-KR" altLang="en-US" sz="1100" dirty="0"/>
          </a:p>
        </p:txBody>
      </p:sp>
      <p:sp>
        <p:nvSpPr>
          <p:cNvPr id="43" name="직사각형 42"/>
          <p:cNvSpPr/>
          <p:nvPr/>
        </p:nvSpPr>
        <p:spPr>
          <a:xfrm>
            <a:off x="214291" y="571473"/>
            <a:ext cx="6643710" cy="95410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9. </a:t>
            </a:r>
            <a:r>
              <a:rPr lang="ru-RU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Обозначения на панели управления</a:t>
            </a: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6" name="AutoShape 24"/>
          <p:cNvSpPr>
            <a:spLocks noChangeArrowheads="1"/>
          </p:cNvSpPr>
          <p:nvPr/>
        </p:nvSpPr>
        <p:spPr bwMode="auto">
          <a:xfrm>
            <a:off x="928670" y="3740709"/>
            <a:ext cx="389110" cy="510435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 dirty="0" smtClean="0">
                <a:latin typeface="휴먼옛체" pitchFamily="18" charset="-127"/>
                <a:ea typeface="휴먼옛체" pitchFamily="18" charset="-127"/>
              </a:rPr>
              <a:t>10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cxnSp>
        <p:nvCxnSpPr>
          <p:cNvPr id="47" name="직선 화살표 연결선 47"/>
          <p:cNvCxnSpPr/>
          <p:nvPr/>
        </p:nvCxnSpPr>
        <p:spPr>
          <a:xfrm flipV="1">
            <a:off x="1357299" y="3500431"/>
            <a:ext cx="1571636" cy="443060"/>
          </a:xfrm>
          <a:prstGeom prst="bentConnector3">
            <a:avLst>
              <a:gd name="adj1" fmla="val 86278"/>
            </a:avLst>
          </a:prstGeom>
          <a:ln w="19050">
            <a:solidFill>
              <a:srgbClr val="C00000"/>
            </a:solidFill>
            <a:prstDash val="sysDot"/>
            <a:tailEnd type="arrow" w="lg" len="lg"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AutoShape 24"/>
          <p:cNvSpPr>
            <a:spLocks noChangeArrowheads="1"/>
          </p:cNvSpPr>
          <p:nvPr/>
        </p:nvSpPr>
        <p:spPr bwMode="auto">
          <a:xfrm>
            <a:off x="857232" y="8167470"/>
            <a:ext cx="428628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 dirty="0" smtClean="0">
                <a:latin typeface="휴먼옛체" pitchFamily="18" charset="-127"/>
                <a:ea typeface="휴먼옛체" pitchFamily="18" charset="-127"/>
              </a:rPr>
              <a:t>10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86" name="직사각형 63"/>
          <p:cNvSpPr>
            <a:spLocks noChangeArrowheads="1"/>
          </p:cNvSpPr>
          <p:nvPr/>
        </p:nvSpPr>
        <p:spPr bwMode="auto">
          <a:xfrm>
            <a:off x="1285860" y="7500958"/>
            <a:ext cx="52863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ko-KR" sz="1050" dirty="0" smtClean="0"/>
              <a:t>Кнопка принудительного удаления пепла</a:t>
            </a:r>
            <a:r>
              <a:rPr lang="ko-KR" altLang="en-US" sz="1050" dirty="0" smtClean="0"/>
              <a:t> </a:t>
            </a:r>
            <a:r>
              <a:rPr lang="en-US" altLang="ko-KR" sz="1050" dirty="0" smtClean="0"/>
              <a:t>: </a:t>
            </a:r>
            <a:r>
              <a:rPr lang="ru-RU" altLang="ko-KR" sz="1050" dirty="0" smtClean="0"/>
              <a:t>используется только для принудитльного удаления пепла. Однократное нажатие включает эту функцию, повторное нажатие останавливает процесс.</a:t>
            </a:r>
            <a:r>
              <a:rPr lang="en-US" altLang="ko-KR" sz="1050" dirty="0" smtClean="0"/>
              <a:t> (</a:t>
            </a:r>
            <a:r>
              <a:rPr lang="ru-RU" altLang="ko-KR" sz="1050" dirty="0" smtClean="0"/>
              <a:t>Функция принудительного удаления пепла – опция).</a:t>
            </a:r>
            <a:r>
              <a:rPr lang="en-US" altLang="ko-KR" sz="1050" dirty="0" smtClean="0"/>
              <a:t>                            </a:t>
            </a:r>
            <a:r>
              <a:rPr lang="ko-KR" altLang="en-US" sz="1050" dirty="0" smtClean="0"/>
              <a:t> </a:t>
            </a:r>
            <a:endParaRPr lang="ko-KR" altLang="en-US" sz="1050" dirty="0"/>
          </a:p>
        </p:txBody>
      </p:sp>
      <p:sp>
        <p:nvSpPr>
          <p:cNvPr id="49" name="AutoShape 26"/>
          <p:cNvSpPr>
            <a:spLocks noChangeArrowheads="1"/>
          </p:cNvSpPr>
          <p:nvPr/>
        </p:nvSpPr>
        <p:spPr bwMode="auto">
          <a:xfrm>
            <a:off x="5813426" y="87773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dirty="0" smtClean="0">
                <a:latin typeface="휴먼옛체" pitchFamily="18" charset="-127"/>
                <a:ea typeface="휴먼옛체" pitchFamily="18" charset="-127"/>
              </a:rPr>
              <a:t>P12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5"/>
          <p:cNvSpPr>
            <a:spLocks noChangeArrowheads="1" noChangeShapeType="1" noTextEdit="1"/>
          </p:cNvSpPr>
          <p:nvPr/>
        </p:nvSpPr>
        <p:spPr bwMode="auto">
          <a:xfrm>
            <a:off x="857232" y="0"/>
            <a:ext cx="3857652" cy="615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altLang="ko-KR" sz="200" kern="10" dirty="0" smtClean="0">
                <a:ln w="9525">
                  <a:noFill/>
                  <a:round/>
                  <a:headEnd/>
                  <a:tailEnd/>
                </a:ln>
                <a:latin typeface="+mj-lt"/>
              </a:rPr>
              <a:t>Настройка топливной системы</a:t>
            </a:r>
          </a:p>
          <a:p>
            <a:r>
              <a:rPr lang="ru-RU" altLang="ko-KR" sz="200" kern="10" dirty="0" smtClean="0">
                <a:ln w="9525">
                  <a:noFill/>
                  <a:round/>
                  <a:headEnd/>
                  <a:tailEnd/>
                </a:ln>
                <a:latin typeface="+mj-lt"/>
              </a:rPr>
              <a:t> при начальном запуске </a:t>
            </a:r>
            <a:r>
              <a:rPr lang="ru-RU" altLang="ko-KR" sz="200" kern="10" dirty="0" smtClean="0">
                <a:ln w="9525">
                  <a:noFill/>
                  <a:round/>
                  <a:headEnd/>
                  <a:tailEnd/>
                </a:ln>
              </a:rPr>
              <a:t>котла</a:t>
            </a:r>
            <a:endParaRPr lang="ko-KR" altLang="en-US" sz="200" kern="10" dirty="0">
              <a:ln w="9525">
                <a:noFill/>
                <a:round/>
                <a:headEnd/>
                <a:tailEnd/>
              </a:ln>
            </a:endParaRPr>
          </a:p>
        </p:txBody>
      </p:sp>
      <p:sp>
        <p:nvSpPr>
          <p:cNvPr id="12291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P13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2292" name="직사각형 42"/>
          <p:cNvSpPr>
            <a:spLocks noChangeArrowheads="1"/>
          </p:cNvSpPr>
          <p:nvPr/>
        </p:nvSpPr>
        <p:spPr bwMode="auto">
          <a:xfrm>
            <a:off x="535761" y="666723"/>
            <a:ext cx="54292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  <a:tabLst>
                <a:tab pos="482600" algn="l"/>
              </a:tabLst>
            </a:pPr>
            <a:r>
              <a:rPr lang="ru-RU" altLang="ko-KR" sz="1400" dirty="0" smtClean="0">
                <a:solidFill>
                  <a:schemeClr val="accent1"/>
                </a:solidFill>
                <a:latin typeface="굴림체" pitchFamily="49" charset="-127"/>
                <a:ea typeface="굴림체" pitchFamily="49" charset="-127"/>
              </a:rPr>
              <a:t>Введения кода доступа</a:t>
            </a:r>
            <a:endParaRPr lang="en-US" altLang="ko-KR" sz="1400" dirty="0">
              <a:solidFill>
                <a:schemeClr val="accent1"/>
              </a:solidFill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tabLst>
                <a:tab pos="482600" algn="l"/>
              </a:tabLst>
            </a:pPr>
            <a:endParaRPr lang="en-US" altLang="ko-KR" sz="1000" b="1" dirty="0">
              <a:solidFill>
                <a:schemeClr val="accent1"/>
              </a:solidFill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buFontTx/>
              <a:buAutoNum type="arabicParenR"/>
              <a:tabLst>
                <a:tab pos="482600" algn="l"/>
              </a:tabLst>
            </a:pP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Нажмите кнопку «пароль»</a:t>
            </a: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9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buFontTx/>
              <a:buAutoNum type="arabicParenR"/>
              <a:tabLst>
                <a:tab pos="482600" algn="l"/>
              </a:tabLst>
            </a:pP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Нажмите «</a:t>
            </a: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+</a:t>
            </a: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» двукратно, появится цифра «</a:t>
            </a: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2</a:t>
            </a: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»</a:t>
            </a: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9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buFontTx/>
              <a:buAutoNum type="arabicParenR"/>
              <a:tabLst>
                <a:tab pos="482600" algn="l"/>
              </a:tabLst>
            </a:pP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Еще раз нажмите кнопку «пароль»</a:t>
            </a: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9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buFontTx/>
              <a:buAutoNum type="arabicParenR"/>
              <a:tabLst>
                <a:tab pos="482600" algn="l"/>
              </a:tabLst>
            </a:pP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Нажмите «</a:t>
            </a: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+</a:t>
            </a: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» один раз, появится цифра «1»</a:t>
            </a: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9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buFontTx/>
              <a:buAutoNum type="arabicParenR"/>
              <a:tabLst>
                <a:tab pos="482600" algn="l"/>
              </a:tabLst>
            </a:pP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Нажав кнопку «пароль» еще раз, появляется главый экран.</a:t>
            </a:r>
            <a:endParaRPr lang="en-US" altLang="ko-KR" sz="9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buFontTx/>
              <a:buAutoNum type="arabicParenR"/>
              <a:tabLst>
                <a:tab pos="482600" algn="l"/>
              </a:tabLst>
            </a:pP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Нажмите кнопку «настройки» один раз, начальная температура будет на уровне </a:t>
            </a: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110</a:t>
            </a:r>
            <a:r>
              <a:rPr lang="ko-KR" altLang="en-US" sz="900" dirty="0" smtClean="0">
                <a:latin typeface="굴림체" pitchFamily="49" charset="-127"/>
                <a:ea typeface="굴림체" pitchFamily="49" charset="-127"/>
              </a:rPr>
              <a:t>℃</a:t>
            </a: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 .</a:t>
            </a:r>
            <a:endParaRPr lang="en-US" altLang="ko-KR" sz="9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2293" name="직사각형 44"/>
          <p:cNvSpPr>
            <a:spLocks noChangeArrowheads="1"/>
          </p:cNvSpPr>
          <p:nvPr/>
        </p:nvSpPr>
        <p:spPr bwMode="auto">
          <a:xfrm>
            <a:off x="535761" y="2571737"/>
            <a:ext cx="54292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tabLst>
                <a:tab pos="482600" algn="l"/>
              </a:tabLst>
            </a:pPr>
            <a:r>
              <a:rPr lang="en-US" altLang="ko-KR" sz="1400" b="1" dirty="0" smtClean="0">
                <a:solidFill>
                  <a:schemeClr val="accent1"/>
                </a:solidFill>
                <a:latin typeface="굴림체" pitchFamily="49" charset="-127"/>
                <a:ea typeface="굴림체" pitchFamily="49" charset="-127"/>
              </a:rPr>
              <a:t>2</a:t>
            </a:r>
            <a:r>
              <a:rPr lang="en-US" altLang="ko-KR" sz="1400" b="1" dirty="0">
                <a:solidFill>
                  <a:schemeClr val="accent1"/>
                </a:solidFill>
                <a:latin typeface="굴림체" pitchFamily="49" charset="-127"/>
                <a:ea typeface="굴림체" pitchFamily="49" charset="-127"/>
              </a:rPr>
              <a:t>.  </a:t>
            </a:r>
            <a:r>
              <a:rPr lang="ru-RU" altLang="ko-KR" sz="1100" b="1" dirty="0" smtClean="0">
                <a:solidFill>
                  <a:schemeClr val="accent1"/>
                </a:solidFill>
                <a:latin typeface="굴림체" pitchFamily="49" charset="-127"/>
                <a:ea typeface="굴림체" pitchFamily="49" charset="-127"/>
              </a:rPr>
              <a:t>Настройка уровня стандартной подачи топлива</a:t>
            </a:r>
            <a:endParaRPr lang="en-US" altLang="ko-KR" sz="1000" b="1" dirty="0">
              <a:solidFill>
                <a:schemeClr val="accent1"/>
              </a:solidFill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lnSpc>
                <a:spcPct val="150000"/>
              </a:lnSpc>
              <a:tabLst>
                <a:tab pos="482600" algn="l"/>
              </a:tabLst>
            </a:pPr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1)  </a:t>
            </a:r>
            <a:r>
              <a:rPr lang="ru-RU" altLang="ko-KR" sz="1000" dirty="0" smtClean="0">
                <a:latin typeface="굴림체" pitchFamily="49" charset="-127"/>
                <a:ea typeface="굴림체" pitchFamily="49" charset="-127"/>
              </a:rPr>
              <a:t>Нажмите «настройки».</a:t>
            </a:r>
            <a:r>
              <a:rPr lang="en-US" altLang="ko-KR" sz="800" dirty="0" smtClean="0">
                <a:latin typeface="굴림체" pitchFamily="49" charset="-127"/>
                <a:ea typeface="굴림체" pitchFamily="49" charset="-127"/>
              </a:rPr>
              <a:t> (</a:t>
            </a:r>
            <a:r>
              <a:rPr lang="ru-RU" altLang="ko-KR" sz="800" dirty="0" smtClean="0">
                <a:latin typeface="굴림체" pitchFamily="49" charset="-127"/>
                <a:ea typeface="굴림체" pitchFamily="49" charset="-127"/>
              </a:rPr>
              <a:t>должен гореть сигнал «установка уровня подачи топлива»</a:t>
            </a:r>
            <a:r>
              <a:rPr lang="en-US" altLang="ko-KR" sz="800" dirty="0" smtClean="0">
                <a:latin typeface="굴림체" pitchFamily="49" charset="-127"/>
                <a:ea typeface="굴림체" pitchFamily="49" charset="-127"/>
              </a:rPr>
              <a:t>)</a:t>
            </a:r>
            <a:endParaRPr lang="en-US" altLang="ko-KR" sz="8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lnSpc>
                <a:spcPct val="150000"/>
              </a:lnSpc>
              <a:buAutoNum type="arabicParenR" startAt="2"/>
              <a:tabLst>
                <a:tab pos="482600" algn="l"/>
              </a:tabLst>
            </a:pPr>
            <a:r>
              <a:rPr lang="ru-RU" altLang="ko-KR" sz="800" dirty="0" smtClean="0">
                <a:latin typeface="굴림체" pitchFamily="49" charset="-127"/>
                <a:ea typeface="굴림체" pitchFamily="49" charset="-127"/>
              </a:rPr>
              <a:t>С помощью «</a:t>
            </a:r>
            <a:r>
              <a:rPr lang="en-US" altLang="ko-KR" sz="800" dirty="0" smtClean="0">
                <a:latin typeface="굴림체" pitchFamily="49" charset="-127"/>
                <a:ea typeface="굴림체" pitchFamily="49" charset="-127"/>
              </a:rPr>
              <a:t>+</a:t>
            </a:r>
            <a:r>
              <a:rPr lang="ru-RU" altLang="ko-KR" sz="800" dirty="0" smtClean="0">
                <a:latin typeface="굴림체" pitchFamily="49" charset="-127"/>
                <a:ea typeface="굴림체" pitchFamily="49" charset="-127"/>
              </a:rPr>
              <a:t>» / «</a:t>
            </a:r>
            <a:r>
              <a:rPr lang="en-US" altLang="ko-KR" sz="800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ru-RU" altLang="ko-KR" sz="800" dirty="0" smtClean="0">
                <a:latin typeface="굴림체" pitchFamily="49" charset="-127"/>
                <a:ea typeface="굴림체" pitchFamily="49" charset="-127"/>
              </a:rPr>
              <a:t>» регулируется уровень подачи топлива.</a:t>
            </a:r>
            <a:r>
              <a:rPr lang="en-US" altLang="ko-KR" sz="800" dirty="0" smtClean="0">
                <a:latin typeface="굴림체" pitchFamily="49" charset="-127"/>
                <a:ea typeface="굴림체" pitchFamily="49" charset="-127"/>
              </a:rPr>
              <a:t> </a:t>
            </a:r>
            <a:endParaRPr lang="en-US" altLang="ko-KR" sz="800" dirty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lnSpc>
                <a:spcPct val="150000"/>
              </a:lnSpc>
              <a:tabLst>
                <a:tab pos="482600" algn="l"/>
              </a:tabLst>
            </a:pPr>
            <a:r>
              <a:rPr lang="en-US" altLang="ko-KR" sz="800" dirty="0">
                <a:latin typeface="굴림체" pitchFamily="49" charset="-127"/>
                <a:ea typeface="굴림체" pitchFamily="49" charset="-127"/>
              </a:rPr>
              <a:t>3)  </a:t>
            </a:r>
            <a:r>
              <a:rPr lang="ru-RU" altLang="ko-KR" sz="800" dirty="0" smtClean="0">
                <a:latin typeface="굴림체" pitchFamily="49" charset="-127"/>
                <a:ea typeface="굴림체" pitchFamily="49" charset="-127"/>
              </a:rPr>
              <a:t>Нажав «подтверждение», настройки сохраняются.</a:t>
            </a:r>
            <a:endParaRPr lang="en-US" altLang="ko-KR" sz="8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2294" name="직사각형 45"/>
          <p:cNvSpPr>
            <a:spLocks noChangeArrowheads="1"/>
          </p:cNvSpPr>
          <p:nvPr/>
        </p:nvSpPr>
        <p:spPr bwMode="auto">
          <a:xfrm>
            <a:off x="642918" y="4762502"/>
            <a:ext cx="5429250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tabLst>
                <a:tab pos="482600" algn="l"/>
              </a:tabLst>
            </a:pPr>
            <a:r>
              <a:rPr lang="en-US" altLang="ko-KR" sz="1400" b="1" dirty="0">
                <a:solidFill>
                  <a:schemeClr val="accent1"/>
                </a:solidFill>
                <a:latin typeface="굴림체" pitchFamily="49" charset="-127"/>
                <a:ea typeface="굴림체" pitchFamily="49" charset="-127"/>
              </a:rPr>
              <a:t>3. </a:t>
            </a:r>
            <a:r>
              <a:rPr lang="ru-RU" altLang="ko-KR" sz="1100" b="1" dirty="0" smtClean="0">
                <a:solidFill>
                  <a:schemeClr val="accent1"/>
                </a:solidFill>
                <a:latin typeface="굴림체" pitchFamily="49" charset="-127"/>
                <a:ea typeface="굴림체" pitchFamily="49" charset="-127"/>
              </a:rPr>
              <a:t>Настройка уровня подачи топлива при начальном запуске</a:t>
            </a:r>
            <a:endParaRPr lang="en-US" altLang="ko-KR" sz="1000" b="1" dirty="0">
              <a:solidFill>
                <a:schemeClr val="accent1"/>
              </a:solidFill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lnSpc>
                <a:spcPts val="1200"/>
              </a:lnSpc>
              <a:tabLst>
                <a:tab pos="482600" algn="l"/>
              </a:tabLst>
            </a:pPr>
            <a:r>
              <a:rPr lang="en-US" altLang="ko-KR" sz="900" dirty="0">
                <a:latin typeface="굴림체" pitchFamily="49" charset="-127"/>
                <a:ea typeface="굴림체" pitchFamily="49" charset="-127"/>
              </a:rPr>
              <a:t>1)  </a:t>
            </a: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Нажмите «настройки».</a:t>
            </a:r>
            <a:endParaRPr lang="en-US" altLang="ko-KR" sz="900" dirty="0" smtClean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lnSpc>
                <a:spcPts val="1200"/>
              </a:lnSpc>
              <a:tabLst>
                <a:tab pos="482600" algn="l"/>
              </a:tabLst>
            </a:pP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2)  </a:t>
            </a: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Используя кнопки «</a:t>
            </a: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+</a:t>
            </a: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» / «</a:t>
            </a: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-</a:t>
            </a: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», установите уровень подачи топлива при начальном запуске.</a:t>
            </a:r>
            <a:endParaRPr lang="en-US" altLang="ko-KR" sz="900" dirty="0" smtClean="0">
              <a:latin typeface="굴림체" pitchFamily="49" charset="-127"/>
              <a:ea typeface="굴림체" pitchFamily="49" charset="-127"/>
            </a:endParaRPr>
          </a:p>
          <a:p>
            <a:pPr marL="342900" indent="-342900">
              <a:lnSpc>
                <a:spcPts val="1200"/>
              </a:lnSpc>
              <a:tabLst>
                <a:tab pos="482600" algn="l"/>
              </a:tabLst>
            </a:pPr>
            <a:r>
              <a:rPr lang="en-US" altLang="ko-KR" sz="900" dirty="0" smtClean="0">
                <a:latin typeface="굴림체" pitchFamily="49" charset="-127"/>
                <a:ea typeface="굴림체" pitchFamily="49" charset="-127"/>
              </a:rPr>
              <a:t>3) </a:t>
            </a:r>
            <a:r>
              <a:rPr lang="ru-RU" altLang="ko-KR" sz="900" dirty="0" smtClean="0">
                <a:latin typeface="굴림체" pitchFamily="49" charset="-127"/>
                <a:ea typeface="굴림체" pitchFamily="49" charset="-127"/>
              </a:rPr>
              <a:t>Нажав «подтверждение», настройки сохранятся.</a:t>
            </a:r>
            <a:endParaRPr lang="en-US" altLang="ko-KR" sz="900" dirty="0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12295" name="직사각형 46"/>
          <p:cNvSpPr>
            <a:spLocks noChangeArrowheads="1"/>
          </p:cNvSpPr>
          <p:nvPr/>
        </p:nvSpPr>
        <p:spPr bwMode="auto">
          <a:xfrm>
            <a:off x="428604" y="7143768"/>
            <a:ext cx="62865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altLang="ko-KR" sz="1400" b="1" dirty="0" smtClean="0">
                <a:latin typeface="굴림체" pitchFamily="49" charset="-127"/>
                <a:ea typeface="굴림체" pitchFamily="49" charset="-127"/>
              </a:rPr>
              <a:t>※ </a:t>
            </a:r>
            <a:r>
              <a:rPr lang="ru-RU" altLang="ko-KR" sz="1400" b="1" dirty="0" smtClean="0">
                <a:latin typeface="굴림체" pitchFamily="49" charset="-127"/>
                <a:ea typeface="굴림체" pitchFamily="49" charset="-127"/>
              </a:rPr>
              <a:t>Для справки</a:t>
            </a:r>
            <a:r>
              <a:rPr lang="en-US" altLang="ko-KR" sz="1400" b="1" dirty="0" smtClean="0">
                <a:latin typeface="굴림체" pitchFamily="49" charset="-127"/>
                <a:ea typeface="굴림체" pitchFamily="49" charset="-127"/>
              </a:rPr>
              <a:t>!</a:t>
            </a:r>
            <a:r>
              <a:rPr lang="ko-KR" altLang="en-US" sz="1400" b="1" dirty="0" smtClean="0">
                <a:latin typeface="굴림체" pitchFamily="49" charset="-127"/>
                <a:ea typeface="굴림체" pitchFamily="49" charset="-127"/>
              </a:rPr>
              <a:t>  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342900" indent="-342900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* </a:t>
            </a:r>
            <a:r>
              <a:rPr lang="ru-RU" altLang="ko-KR" sz="1000" dirty="0" smtClean="0">
                <a:latin typeface="굴림체" pitchFamily="49" charset="-127"/>
                <a:ea typeface="굴림체" pitchFamily="49" charset="-127"/>
              </a:rPr>
              <a:t>При использовании нестандартизированного топлива необходима консультация в главном офисе или филиале компании поставщика бойлера.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342900" indent="-342900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* </a:t>
            </a:r>
            <a:r>
              <a:rPr lang="ru-RU" altLang="ko-KR" sz="1000" dirty="0" smtClean="0">
                <a:latin typeface="굴림체" pitchFamily="49" charset="-127"/>
                <a:ea typeface="굴림체" pitchFamily="49" charset="-127"/>
              </a:rPr>
              <a:t>В случае использования потребителем нестандартизированного топлива, за любые виды неисправностей компания ответственности не несет.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203862"/>
              </p:ext>
            </p:extLst>
          </p:nvPr>
        </p:nvGraphicFramePr>
        <p:xfrm>
          <a:off x="803654" y="4000496"/>
          <a:ext cx="4071966" cy="71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8786"/>
                <a:gridCol w="2443180"/>
              </a:tblGrid>
              <a:tr h="457200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00" dirty="0" smtClean="0">
                          <a:latin typeface="굴림체" pitchFamily="49" charset="-127"/>
                          <a:ea typeface="굴림체" pitchFamily="49" charset="-127"/>
                        </a:rPr>
                        <a:t>Уровень стандартной</a:t>
                      </a:r>
                      <a:r>
                        <a:rPr lang="ru-RU" altLang="ko-KR" sz="800" baseline="0" dirty="0" smtClean="0">
                          <a:latin typeface="굴림체" pitchFamily="49" charset="-127"/>
                          <a:ea typeface="굴림체" pitchFamily="49" charset="-127"/>
                        </a:rPr>
                        <a:t> подачи топлива</a:t>
                      </a:r>
                      <a:endParaRPr lang="ko-KR" altLang="en-US" sz="8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800" dirty="0" smtClean="0">
                          <a:latin typeface="굴림체" pitchFamily="49" charset="-127"/>
                          <a:ea typeface="굴림체" pitchFamily="49" charset="-127"/>
                        </a:rPr>
                        <a:t>Национальное</a:t>
                      </a:r>
                      <a:r>
                        <a:rPr lang="ru-RU" altLang="ko-KR" sz="800" baseline="0" dirty="0" smtClean="0">
                          <a:latin typeface="굴림체" pitchFamily="49" charset="-127"/>
                          <a:ea typeface="굴림체" pitchFamily="49" charset="-127"/>
                        </a:rPr>
                        <a:t> объединение лесного хозяйства г.Ёджу (</a:t>
                      </a:r>
                      <a:r>
                        <a:rPr lang="en-US" altLang="ko-KR" sz="800" baseline="0" dirty="0" smtClean="0">
                          <a:latin typeface="굴림체" pitchFamily="49" charset="-127"/>
                          <a:ea typeface="굴림체" pitchFamily="49" charset="-127"/>
                        </a:rPr>
                        <a:t>NFCF)</a:t>
                      </a:r>
                      <a:endParaRPr lang="ko-KR" altLang="en-US" sz="8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굴림체" pitchFamily="49" charset="-127"/>
                          <a:ea typeface="굴림체" pitchFamily="49" charset="-127"/>
                        </a:rPr>
                        <a:t>309A2</a:t>
                      </a:r>
                      <a:endParaRPr lang="ko-KR" altLang="en-US" sz="1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굴림체" pitchFamily="49" charset="-127"/>
                          <a:ea typeface="굴림체" pitchFamily="49" charset="-127"/>
                        </a:rPr>
                        <a:t>15</a:t>
                      </a:r>
                      <a:endParaRPr lang="ko-KR" altLang="en-US" sz="1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43541"/>
              </p:ext>
            </p:extLst>
          </p:nvPr>
        </p:nvGraphicFramePr>
        <p:xfrm>
          <a:off x="803654" y="6286512"/>
          <a:ext cx="4643470" cy="75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5693"/>
                <a:gridCol w="2217777"/>
              </a:tblGrid>
              <a:tr h="497840">
                <a:tc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</a:pPr>
                      <a:r>
                        <a:rPr lang="ru-RU" altLang="ko-KR" sz="800" dirty="0" smtClean="0">
                          <a:latin typeface="굴림체" pitchFamily="49" charset="-127"/>
                          <a:ea typeface="굴림체" pitchFamily="49" charset="-127"/>
                        </a:rPr>
                        <a:t>Уровень</a:t>
                      </a:r>
                      <a:r>
                        <a:rPr lang="ru-RU" altLang="ko-KR" sz="800" baseline="0" dirty="0" smtClean="0">
                          <a:latin typeface="굴림체" pitchFamily="49" charset="-127"/>
                          <a:ea typeface="굴림체" pitchFamily="49" charset="-127"/>
                        </a:rPr>
                        <a:t> подачи топлива при начальном запуске</a:t>
                      </a:r>
                      <a:endParaRPr lang="ko-KR" altLang="en-US" sz="8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800" dirty="0" smtClean="0">
                          <a:latin typeface="굴림체" pitchFamily="49" charset="-127"/>
                          <a:ea typeface="굴림체" pitchFamily="49" charset="-127"/>
                        </a:rPr>
                        <a:t>Национальное</a:t>
                      </a:r>
                      <a:r>
                        <a:rPr lang="ru-RU" altLang="ko-KR" sz="800" baseline="0" dirty="0" smtClean="0">
                          <a:latin typeface="굴림체" pitchFamily="49" charset="-127"/>
                          <a:ea typeface="굴림체" pitchFamily="49" charset="-127"/>
                        </a:rPr>
                        <a:t> объединение лесного хозяйства г.Ёджу (</a:t>
                      </a:r>
                      <a:r>
                        <a:rPr lang="en-US" altLang="ko-KR" sz="800" baseline="0" dirty="0" smtClean="0">
                          <a:latin typeface="굴림체" pitchFamily="49" charset="-127"/>
                          <a:ea typeface="굴림체" pitchFamily="49" charset="-127"/>
                        </a:rPr>
                        <a:t>NFCF)</a:t>
                      </a:r>
                      <a:endParaRPr lang="ko-KR" altLang="en-US" sz="800" dirty="0" smtClean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굴림체" pitchFamily="49" charset="-127"/>
                          <a:ea typeface="굴림체" pitchFamily="49" charset="-127"/>
                        </a:rPr>
                        <a:t>309A2</a:t>
                      </a:r>
                      <a:endParaRPr lang="ko-KR" altLang="en-US" sz="1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굴림체" pitchFamily="49" charset="-127"/>
                          <a:ea typeface="굴림체" pitchFamily="49" charset="-127"/>
                        </a:rPr>
                        <a:t>65</a:t>
                      </a:r>
                      <a:endParaRPr lang="ko-KR" altLang="en-US" sz="1100" dirty="0"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17" y="1480973"/>
            <a:ext cx="23145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21" name="직사각형 18"/>
          <p:cNvSpPr>
            <a:spLocks noChangeArrowheads="1"/>
          </p:cNvSpPr>
          <p:nvPr/>
        </p:nvSpPr>
        <p:spPr bwMode="auto">
          <a:xfrm>
            <a:off x="1288173" y="5357819"/>
            <a:ext cx="5569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900" dirty="0" smtClean="0"/>
              <a:t>ЖК-дисплей</a:t>
            </a:r>
            <a:r>
              <a:rPr lang="ko-KR" altLang="en-US" sz="900" dirty="0" smtClean="0"/>
              <a:t> </a:t>
            </a:r>
            <a:r>
              <a:rPr lang="en-US" altLang="ko-KR" sz="900" dirty="0" smtClean="0"/>
              <a:t>: </a:t>
            </a:r>
            <a:r>
              <a:rPr lang="ru-RU" altLang="ko-KR" sz="900" dirty="0" smtClean="0"/>
              <a:t>отображается информация о работе устройства</a:t>
            </a:r>
            <a:r>
              <a:rPr lang="en-US" altLang="ko-KR" sz="900" dirty="0" smtClean="0"/>
              <a:t>,</a:t>
            </a:r>
            <a:r>
              <a:rPr lang="ru-RU" altLang="ko-KR" sz="900" dirty="0" smtClean="0"/>
              <a:t> запрограммированном времени работы, проверке системы</a:t>
            </a:r>
            <a:r>
              <a:rPr lang="en-US" altLang="ko-KR" sz="900" dirty="0" smtClean="0"/>
              <a:t>.</a:t>
            </a:r>
            <a:endParaRPr lang="ko-KR" altLang="en-US" sz="900" dirty="0" smtClean="0"/>
          </a:p>
        </p:txBody>
      </p:sp>
      <p:sp>
        <p:nvSpPr>
          <p:cNvPr id="13322" name="AutoShape 25"/>
          <p:cNvSpPr>
            <a:spLocks noChangeArrowheads="1"/>
          </p:cNvSpPr>
          <p:nvPr/>
        </p:nvSpPr>
        <p:spPr bwMode="auto">
          <a:xfrm>
            <a:off x="857232" y="5468644"/>
            <a:ext cx="304818" cy="31212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1</a:t>
            </a:r>
          </a:p>
        </p:txBody>
      </p:sp>
      <p:sp>
        <p:nvSpPr>
          <p:cNvPr id="13323" name="AutoShape 26"/>
          <p:cNvSpPr>
            <a:spLocks noChangeArrowheads="1"/>
          </p:cNvSpPr>
          <p:nvPr/>
        </p:nvSpPr>
        <p:spPr bwMode="auto">
          <a:xfrm>
            <a:off x="857232" y="5825832"/>
            <a:ext cx="304818" cy="31212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2</a:t>
            </a:r>
          </a:p>
        </p:txBody>
      </p:sp>
      <p:sp>
        <p:nvSpPr>
          <p:cNvPr id="13324" name="AutoShape 27"/>
          <p:cNvSpPr>
            <a:spLocks noChangeArrowheads="1"/>
          </p:cNvSpPr>
          <p:nvPr/>
        </p:nvSpPr>
        <p:spPr bwMode="auto">
          <a:xfrm>
            <a:off x="854316" y="6181774"/>
            <a:ext cx="317260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3</a:t>
            </a:r>
          </a:p>
        </p:txBody>
      </p:sp>
      <p:sp>
        <p:nvSpPr>
          <p:cNvPr id="13325" name="직사각형 22"/>
          <p:cNvSpPr>
            <a:spLocks noChangeArrowheads="1"/>
          </p:cNvSpPr>
          <p:nvPr/>
        </p:nvSpPr>
        <p:spPr bwMode="auto">
          <a:xfrm>
            <a:off x="1285860" y="5807963"/>
            <a:ext cx="55721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900" dirty="0" smtClean="0"/>
              <a:t>«Программирование времени работы» </a:t>
            </a:r>
            <a:r>
              <a:rPr kumimoji="0" lang="en-US" altLang="ko-KR" sz="900" dirty="0" smtClean="0"/>
              <a:t>: </a:t>
            </a:r>
            <a:r>
              <a:rPr kumimoji="0" lang="ru-RU" altLang="ko-KR" sz="900" dirty="0" smtClean="0"/>
              <a:t>Работа котла в заранее установленное время</a:t>
            </a:r>
            <a:r>
              <a:rPr kumimoji="0" lang="en-US" altLang="ko-KR" sz="900" dirty="0" smtClean="0"/>
              <a:t>.</a:t>
            </a:r>
            <a:endParaRPr kumimoji="0" lang="ko-KR" altLang="en-US" sz="900" dirty="0"/>
          </a:p>
        </p:txBody>
      </p:sp>
      <p:sp>
        <p:nvSpPr>
          <p:cNvPr id="13326" name="직사각형 23"/>
          <p:cNvSpPr>
            <a:spLocks noChangeArrowheads="1"/>
          </p:cNvSpPr>
          <p:nvPr/>
        </p:nvSpPr>
        <p:spPr bwMode="auto">
          <a:xfrm>
            <a:off x="1285860" y="7969276"/>
            <a:ext cx="5572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900" dirty="0" smtClean="0"/>
              <a:t>Кнопка «настройки»</a:t>
            </a:r>
            <a:r>
              <a:rPr kumimoji="0" lang="ko-KR" altLang="en-US" sz="900" dirty="0" smtClean="0"/>
              <a:t> </a:t>
            </a:r>
            <a:r>
              <a:rPr kumimoji="0" lang="en-US" altLang="ko-KR" sz="900" dirty="0"/>
              <a:t>: </a:t>
            </a:r>
            <a:r>
              <a:rPr kumimoji="0" lang="ru-RU" altLang="ko-KR" sz="900" dirty="0" smtClean="0"/>
              <a:t>в соответствии с сезоном года нажимая кнопку можно переключаться между режимами «весна-осень» и «зима».</a:t>
            </a:r>
            <a:endParaRPr kumimoji="0" lang="ko-KR" altLang="en-US" sz="900" dirty="0"/>
          </a:p>
        </p:txBody>
      </p:sp>
      <p:sp>
        <p:nvSpPr>
          <p:cNvPr id="13327" name="AutoShape 28"/>
          <p:cNvSpPr>
            <a:spLocks noChangeArrowheads="1"/>
          </p:cNvSpPr>
          <p:nvPr/>
        </p:nvSpPr>
        <p:spPr bwMode="auto">
          <a:xfrm>
            <a:off x="857232" y="6540206"/>
            <a:ext cx="304818" cy="31212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4</a:t>
            </a:r>
          </a:p>
        </p:txBody>
      </p:sp>
      <p:sp>
        <p:nvSpPr>
          <p:cNvPr id="13328" name="AutoShape 22"/>
          <p:cNvSpPr>
            <a:spLocks noChangeArrowheads="1"/>
          </p:cNvSpPr>
          <p:nvPr/>
        </p:nvSpPr>
        <p:spPr bwMode="auto">
          <a:xfrm>
            <a:off x="857232" y="6897394"/>
            <a:ext cx="304818" cy="31212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5</a:t>
            </a:r>
          </a:p>
        </p:txBody>
      </p:sp>
      <p:sp>
        <p:nvSpPr>
          <p:cNvPr id="13329" name="AutoShape 23"/>
          <p:cNvSpPr>
            <a:spLocks noChangeArrowheads="1"/>
          </p:cNvSpPr>
          <p:nvPr/>
        </p:nvSpPr>
        <p:spPr bwMode="auto">
          <a:xfrm>
            <a:off x="857232" y="7254581"/>
            <a:ext cx="304818" cy="31212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6</a:t>
            </a:r>
          </a:p>
        </p:txBody>
      </p:sp>
      <p:sp>
        <p:nvSpPr>
          <p:cNvPr id="13331" name="직사각형 29"/>
          <p:cNvSpPr>
            <a:spLocks noChangeArrowheads="1"/>
          </p:cNvSpPr>
          <p:nvPr/>
        </p:nvSpPr>
        <p:spPr bwMode="auto">
          <a:xfrm>
            <a:off x="1301736" y="7612087"/>
            <a:ext cx="32015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altLang="ko-KR" sz="1000" dirty="0" smtClean="0"/>
              <a:t>«Кнопка питания» </a:t>
            </a:r>
            <a:r>
              <a:rPr kumimoji="0" lang="en-US" altLang="ko-KR" sz="1000" dirty="0" smtClean="0"/>
              <a:t>: </a:t>
            </a:r>
            <a:r>
              <a:rPr kumimoji="0" lang="ru-RU" altLang="ko-KR" sz="1000" dirty="0" smtClean="0"/>
              <a:t>Включает / отключает </a:t>
            </a:r>
            <a:r>
              <a:rPr lang="ru-RU" altLang="ko-KR" sz="1000" dirty="0" smtClean="0"/>
              <a:t>котел</a:t>
            </a:r>
            <a:r>
              <a:rPr kumimoji="0" lang="en-US" altLang="ko-KR" sz="1000" dirty="0" smtClean="0"/>
              <a:t>. </a:t>
            </a:r>
            <a:endParaRPr kumimoji="0" lang="ko-KR" altLang="en-US" sz="1000" dirty="0"/>
          </a:p>
        </p:txBody>
      </p:sp>
      <p:sp>
        <p:nvSpPr>
          <p:cNvPr id="13332" name="직사각형 30"/>
          <p:cNvSpPr>
            <a:spLocks noChangeArrowheads="1"/>
          </p:cNvSpPr>
          <p:nvPr/>
        </p:nvSpPr>
        <p:spPr bwMode="auto">
          <a:xfrm>
            <a:off x="1306498" y="6858016"/>
            <a:ext cx="55515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900" dirty="0" smtClean="0"/>
              <a:t>«Режим работы» </a:t>
            </a:r>
            <a:r>
              <a:rPr kumimoji="0" lang="en-US" altLang="ko-KR" sz="900" dirty="0" smtClean="0"/>
              <a:t>: </a:t>
            </a:r>
            <a:r>
              <a:rPr kumimoji="0" lang="ru-RU" altLang="ko-KR" sz="900" dirty="0" smtClean="0"/>
              <a:t>отопление помещения / подача горячей воды в ванную комнату/ режим «нет дома».</a:t>
            </a:r>
            <a:endParaRPr kumimoji="0" lang="ko-KR" altLang="en-US" sz="900" dirty="0" smtClean="0"/>
          </a:p>
        </p:txBody>
      </p:sp>
      <p:sp>
        <p:nvSpPr>
          <p:cNvPr id="13333" name="직사각형 31"/>
          <p:cNvSpPr>
            <a:spLocks noChangeArrowheads="1"/>
          </p:cNvSpPr>
          <p:nvPr/>
        </p:nvSpPr>
        <p:spPr bwMode="auto">
          <a:xfrm>
            <a:off x="1214423" y="6072199"/>
            <a:ext cx="5643578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1000" dirty="0"/>
              <a:t>  </a:t>
            </a:r>
            <a:r>
              <a:rPr kumimoji="0" lang="ru-RU" altLang="ko-KR" sz="900" dirty="0" smtClean="0"/>
              <a:t>Кнопка повышения / понижения</a:t>
            </a:r>
            <a:r>
              <a:rPr kumimoji="0" lang="en-US" altLang="ko-KR" sz="900" dirty="0" smtClean="0"/>
              <a:t>: </a:t>
            </a:r>
            <a:r>
              <a:rPr kumimoji="0" lang="ru-RU" altLang="ko-KR" sz="900" dirty="0" smtClean="0"/>
              <a:t>при нажатии этих кнопок будут увеличиваться / уменьшаться значения цифр на дисплее</a:t>
            </a:r>
            <a:r>
              <a:rPr kumimoji="0" lang="en-US" altLang="ko-KR" sz="900" dirty="0" smtClean="0"/>
              <a:t>.</a:t>
            </a:r>
            <a:endParaRPr kumimoji="0" lang="ko-KR" altLang="en-US" sz="900" dirty="0" smtClean="0"/>
          </a:p>
        </p:txBody>
      </p:sp>
      <p:sp>
        <p:nvSpPr>
          <p:cNvPr id="13339" name="AutoShape 24"/>
          <p:cNvSpPr>
            <a:spLocks noChangeArrowheads="1"/>
          </p:cNvSpPr>
          <p:nvPr/>
        </p:nvSpPr>
        <p:spPr bwMode="auto">
          <a:xfrm>
            <a:off x="857232" y="7611769"/>
            <a:ext cx="304818" cy="31212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7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14290" y="571473"/>
            <a:ext cx="6643710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10. </a:t>
            </a:r>
            <a:r>
              <a:rPr lang="ru-RU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с пультом управления</a:t>
            </a:r>
            <a:endParaRPr lang="en-US" altLang="ko-K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316" name="AutoShape 25"/>
          <p:cNvSpPr>
            <a:spLocks noChangeArrowheads="1"/>
          </p:cNvSpPr>
          <p:nvPr/>
        </p:nvSpPr>
        <p:spPr bwMode="auto">
          <a:xfrm>
            <a:off x="1000126" y="3245794"/>
            <a:ext cx="295275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2</a:t>
            </a:r>
          </a:p>
        </p:txBody>
      </p:sp>
      <p:sp>
        <p:nvSpPr>
          <p:cNvPr id="13317" name="AutoShape 27"/>
          <p:cNvSpPr>
            <a:spLocks noChangeArrowheads="1"/>
          </p:cNvSpPr>
          <p:nvPr/>
        </p:nvSpPr>
        <p:spPr bwMode="auto">
          <a:xfrm>
            <a:off x="1000109" y="3960174"/>
            <a:ext cx="295275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9200" tIns="36000" rIns="79200" bIns="36000" anchor="ctr" anchorCtr="1">
            <a:spAutoFit/>
          </a:bodyPr>
          <a:lstStyle/>
          <a:p>
            <a:r>
              <a:rPr kumimoji="0" lang="en-US" altLang="ko-KR" sz="1200" dirty="0">
                <a:latin typeface="휴먼옛체" pitchFamily="18" charset="-127"/>
                <a:ea typeface="휴먼옛체" pitchFamily="18" charset="-127"/>
              </a:rPr>
              <a:t>4</a:t>
            </a:r>
          </a:p>
        </p:txBody>
      </p:sp>
      <p:sp>
        <p:nvSpPr>
          <p:cNvPr id="13318" name="AutoShape 22"/>
          <p:cNvSpPr>
            <a:spLocks noChangeArrowheads="1"/>
          </p:cNvSpPr>
          <p:nvPr/>
        </p:nvSpPr>
        <p:spPr bwMode="auto">
          <a:xfrm>
            <a:off x="5429251" y="2623343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5</a:t>
            </a:r>
          </a:p>
        </p:txBody>
      </p:sp>
      <p:sp>
        <p:nvSpPr>
          <p:cNvPr id="13319" name="AutoShape 23"/>
          <p:cNvSpPr>
            <a:spLocks noChangeArrowheads="1"/>
          </p:cNvSpPr>
          <p:nvPr/>
        </p:nvSpPr>
        <p:spPr bwMode="auto">
          <a:xfrm>
            <a:off x="5429251" y="2980532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6</a:t>
            </a:r>
          </a:p>
        </p:txBody>
      </p:sp>
      <p:sp>
        <p:nvSpPr>
          <p:cNvPr id="13320" name="AutoShape 24"/>
          <p:cNvSpPr>
            <a:spLocks noChangeArrowheads="1"/>
          </p:cNvSpPr>
          <p:nvPr/>
        </p:nvSpPr>
        <p:spPr bwMode="auto">
          <a:xfrm>
            <a:off x="1000125" y="3599665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dirty="0">
                <a:latin typeface="휴먼옛체" pitchFamily="18" charset="-127"/>
                <a:ea typeface="휴먼옛체" pitchFamily="18" charset="-127"/>
              </a:rPr>
              <a:t>3</a:t>
            </a:r>
          </a:p>
        </p:txBody>
      </p:sp>
      <p:cxnSp>
        <p:nvCxnSpPr>
          <p:cNvPr id="34" name="직선 화살표 연결선 33"/>
          <p:cNvCxnSpPr/>
          <p:nvPr/>
        </p:nvCxnSpPr>
        <p:spPr>
          <a:xfrm flipV="1">
            <a:off x="1285876" y="3352522"/>
            <a:ext cx="1156111" cy="6623"/>
          </a:xfrm>
          <a:prstGeom prst="straightConnector1">
            <a:avLst/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/>
          <p:cNvCxnSpPr/>
          <p:nvPr/>
        </p:nvCxnSpPr>
        <p:spPr>
          <a:xfrm>
            <a:off x="1295401" y="2500313"/>
            <a:ext cx="1062038" cy="1587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화살표 연결선 45"/>
          <p:cNvCxnSpPr/>
          <p:nvPr/>
        </p:nvCxnSpPr>
        <p:spPr>
          <a:xfrm rot="10800000" flipV="1">
            <a:off x="4270787" y="3114661"/>
            <a:ext cx="1161645" cy="5057"/>
          </a:xfrm>
          <a:prstGeom prst="straightConnector1">
            <a:avLst/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화살표 연결선 47"/>
          <p:cNvCxnSpPr/>
          <p:nvPr/>
        </p:nvCxnSpPr>
        <p:spPr>
          <a:xfrm rot="10800000">
            <a:off x="3857629" y="3976611"/>
            <a:ext cx="1574798" cy="1587"/>
          </a:xfrm>
          <a:prstGeom prst="straightConnector1">
            <a:avLst/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8" name="AutoShape 23"/>
          <p:cNvSpPr>
            <a:spLocks noChangeArrowheads="1"/>
          </p:cNvSpPr>
          <p:nvPr/>
        </p:nvSpPr>
        <p:spPr bwMode="auto">
          <a:xfrm>
            <a:off x="5429250" y="3885340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dirty="0">
                <a:latin typeface="휴먼옛체" pitchFamily="18" charset="-127"/>
                <a:ea typeface="휴먼옛체" pitchFamily="18" charset="-127"/>
              </a:rPr>
              <a:t>8</a:t>
            </a:r>
          </a:p>
        </p:txBody>
      </p:sp>
      <p:cxnSp>
        <p:nvCxnSpPr>
          <p:cNvPr id="40" name="꺾인 연결선 39"/>
          <p:cNvCxnSpPr/>
          <p:nvPr/>
        </p:nvCxnSpPr>
        <p:spPr>
          <a:xfrm flipV="1">
            <a:off x="1336070" y="4067116"/>
            <a:ext cx="1092798" cy="59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꺾인 연결선 50"/>
          <p:cNvCxnSpPr>
            <a:stCxn id="13320" idx="3"/>
          </p:cNvCxnSpPr>
          <p:nvPr/>
        </p:nvCxnSpPr>
        <p:spPr>
          <a:xfrm flipV="1">
            <a:off x="1295589" y="3700634"/>
            <a:ext cx="1684280" cy="53851"/>
          </a:xfrm>
          <a:prstGeom prst="bentConnector3">
            <a:avLst>
              <a:gd name="adj1" fmla="val 50000"/>
            </a:avLst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3" name="AutoShape 25"/>
          <p:cNvSpPr>
            <a:spLocks noChangeArrowheads="1"/>
          </p:cNvSpPr>
          <p:nvPr/>
        </p:nvSpPr>
        <p:spPr bwMode="auto">
          <a:xfrm>
            <a:off x="1000126" y="2385232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1</a:t>
            </a:r>
          </a:p>
        </p:txBody>
      </p:sp>
      <p:cxnSp>
        <p:nvCxnSpPr>
          <p:cNvPr id="67" name="꺾인 연결선 66"/>
          <p:cNvCxnSpPr/>
          <p:nvPr/>
        </p:nvCxnSpPr>
        <p:spPr>
          <a:xfrm rot="10800000" flipV="1">
            <a:off x="3857628" y="2857488"/>
            <a:ext cx="1571622" cy="500067"/>
          </a:xfrm>
          <a:prstGeom prst="bentConnector3">
            <a:avLst>
              <a:gd name="adj1" fmla="val 91070"/>
            </a:avLst>
          </a:prstGeom>
          <a:ln w="19050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utoShape 23"/>
          <p:cNvSpPr>
            <a:spLocks noChangeArrowheads="1"/>
          </p:cNvSpPr>
          <p:nvPr/>
        </p:nvSpPr>
        <p:spPr bwMode="auto">
          <a:xfrm>
            <a:off x="5419741" y="3313913"/>
            <a:ext cx="295464" cy="309639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dirty="0">
                <a:latin typeface="휴먼옛체" pitchFamily="18" charset="-127"/>
                <a:ea typeface="휴먼옛체" pitchFamily="18" charset="-127"/>
              </a:rPr>
              <a:t>7</a:t>
            </a:r>
          </a:p>
        </p:txBody>
      </p:sp>
      <p:cxnSp>
        <p:nvCxnSpPr>
          <p:cNvPr id="52" name="직선 화살표 연결선 51"/>
          <p:cNvCxnSpPr/>
          <p:nvPr/>
        </p:nvCxnSpPr>
        <p:spPr>
          <a:xfrm rot="10800000" flipV="1">
            <a:off x="4261279" y="3448041"/>
            <a:ext cx="1161645" cy="5057"/>
          </a:xfrm>
          <a:prstGeom prst="straightConnector1">
            <a:avLst/>
          </a:prstGeom>
          <a:ln w="22225">
            <a:solidFill>
              <a:srgbClr val="C0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utoShape 24"/>
          <p:cNvSpPr>
            <a:spLocks noChangeArrowheads="1"/>
          </p:cNvSpPr>
          <p:nvPr/>
        </p:nvSpPr>
        <p:spPr bwMode="auto">
          <a:xfrm>
            <a:off x="857232" y="7983268"/>
            <a:ext cx="304818" cy="31212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79200" tIns="36000" rIns="79200" bIns="36000" anchor="ctr" anchorCtr="1">
            <a:spAutoFit/>
          </a:bodyPr>
          <a:lstStyle/>
          <a:p>
            <a:r>
              <a:rPr kumimoji="0" lang="en-US" altLang="ko-KR" sz="1200" dirty="0" smtClean="0">
                <a:latin typeface="휴먼옛체" pitchFamily="18" charset="-127"/>
                <a:ea typeface="휴먼옛체" pitchFamily="18" charset="-127"/>
              </a:rPr>
              <a:t>8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61" name="직사각형 22"/>
          <p:cNvSpPr>
            <a:spLocks noChangeArrowheads="1"/>
          </p:cNvSpPr>
          <p:nvPr/>
        </p:nvSpPr>
        <p:spPr bwMode="auto">
          <a:xfrm>
            <a:off x="1281115" y="6540358"/>
            <a:ext cx="517962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altLang="ko-KR" sz="1000" dirty="0" smtClean="0"/>
              <a:t>«Отложенное выключение» </a:t>
            </a:r>
            <a:r>
              <a:rPr kumimoji="0" lang="en-US" altLang="ko-KR" sz="1000" dirty="0" smtClean="0"/>
              <a:t>: </a:t>
            </a:r>
            <a:r>
              <a:rPr kumimoji="0" lang="ru-RU" altLang="ko-KR" sz="1000" dirty="0" smtClean="0"/>
              <a:t>В заранее установленное время выключение котла</a:t>
            </a:r>
            <a:r>
              <a:rPr kumimoji="0" lang="en-US" altLang="ko-KR" sz="1000" dirty="0" smtClean="0"/>
              <a:t>.</a:t>
            </a:r>
            <a:endParaRPr kumimoji="0" lang="ko-KR" altLang="en-US" sz="1000" dirty="0"/>
          </a:p>
        </p:txBody>
      </p:sp>
      <p:sp>
        <p:nvSpPr>
          <p:cNvPr id="37" name="직사각형 29"/>
          <p:cNvSpPr>
            <a:spLocks noChangeArrowheads="1"/>
          </p:cNvSpPr>
          <p:nvPr/>
        </p:nvSpPr>
        <p:spPr bwMode="auto">
          <a:xfrm>
            <a:off x="1285861" y="7286644"/>
            <a:ext cx="542926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ko-KR" sz="900" dirty="0" smtClean="0"/>
              <a:t> </a:t>
            </a:r>
            <a:r>
              <a:rPr lang="en-US" altLang="ko-KR" sz="900" dirty="0" smtClean="0"/>
              <a:t>LED</a:t>
            </a:r>
            <a:r>
              <a:rPr lang="ru-RU" altLang="ko-KR" sz="900" dirty="0" smtClean="0"/>
              <a:t>-дисплей</a:t>
            </a:r>
            <a:r>
              <a:rPr lang="en-US" altLang="ko-KR" sz="900" dirty="0" smtClean="0"/>
              <a:t> : </a:t>
            </a:r>
            <a:r>
              <a:rPr lang="ru-RU" altLang="ko-KR" sz="900" dirty="0" smtClean="0"/>
              <a:t>отображает статус работы котла – «работает», «стоп», «проверка».</a:t>
            </a:r>
            <a:r>
              <a:rPr kumimoji="0" lang="en-US" altLang="ko-KR" sz="900" dirty="0" smtClean="0"/>
              <a:t> </a:t>
            </a:r>
            <a:endParaRPr kumimoji="0" lang="ko-KR" altLang="en-US" sz="900" dirty="0"/>
          </a:p>
        </p:txBody>
      </p:sp>
      <p:sp>
        <p:nvSpPr>
          <p:cNvPr id="38" name="AutoShape 26"/>
          <p:cNvSpPr>
            <a:spLocks noChangeArrowheads="1"/>
          </p:cNvSpPr>
          <p:nvPr/>
        </p:nvSpPr>
        <p:spPr bwMode="auto">
          <a:xfrm>
            <a:off x="5813426" y="87773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P14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57188" y="2108350"/>
            <a:ext cx="414337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82600" algn="l"/>
              </a:tabLst>
              <a:defRPr/>
            </a:pPr>
            <a:r>
              <a:rPr lang="en-US" altLang="ko-KR" sz="1400" b="1" dirty="0">
                <a:solidFill>
                  <a:schemeClr val="accent1"/>
                </a:solidFill>
                <a:ea typeface="굴림체" pitchFamily="49" charset="-127"/>
              </a:rPr>
              <a:t>1. </a:t>
            </a:r>
            <a:r>
              <a:rPr lang="ru-RU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Выбор режима</a:t>
            </a:r>
            <a:r>
              <a:rPr lang="ko-KR" altLang="en-US" sz="1000" dirty="0">
                <a:ea typeface="굴림체" pitchFamily="49" charset="-127"/>
              </a:rPr>
              <a:t/>
            </a:r>
            <a:br>
              <a:rPr lang="ko-KR" altLang="en-US" sz="1000" dirty="0">
                <a:ea typeface="굴림체" pitchFamily="49" charset="-127"/>
              </a:rPr>
            </a:br>
            <a:endParaRPr lang="en-US" altLang="ko-KR" sz="1000" dirty="0">
              <a:ea typeface="굴림체" pitchFamily="49" charset="-127"/>
            </a:endParaRPr>
          </a:p>
          <a:p>
            <a:pPr marL="228600" indent="-228600">
              <a:tabLst>
                <a:tab pos="482600" algn="l"/>
              </a:tabLst>
              <a:defRPr/>
            </a:pPr>
            <a:r>
              <a:rPr lang="en-US" altLang="ko-KR" sz="1000" dirty="0">
                <a:ea typeface="굴림체" pitchFamily="49" charset="-127"/>
              </a:rPr>
              <a:t>1) </a:t>
            </a:r>
            <a:r>
              <a:rPr lang="ru-RU" altLang="ko-KR" sz="1000" dirty="0" smtClean="0">
                <a:ea typeface="굴림체" pitchFamily="49" charset="-127"/>
              </a:rPr>
              <a:t>Вкл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>
                <a:ea typeface="굴림체" pitchFamily="49" charset="-127"/>
              </a:rPr>
              <a:t>: </a:t>
            </a:r>
            <a:r>
              <a:rPr lang="ru-RU" altLang="ko-KR" sz="1000" dirty="0" smtClean="0">
                <a:ea typeface="굴림체" pitchFamily="49" charset="-127"/>
              </a:rPr>
              <a:t>Нажатием на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мощность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,тогда появится температура затем включите выбор режима работы котла. Выберите желаемый режим ( отопление,горячая вода,ожидание) нажав на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Режим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en-US" altLang="ko-KR" sz="1000" dirty="0">
                <a:ea typeface="굴림체" pitchFamily="49" charset="-127"/>
              </a:rPr>
              <a:t/>
            </a:r>
            <a:br>
              <a:rPr lang="en-US" altLang="ko-KR" sz="1000" dirty="0">
                <a:ea typeface="굴림체" pitchFamily="49" charset="-127"/>
              </a:rPr>
            </a:b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r>
              <a:rPr lang="en-US" altLang="ko-KR" sz="1000" dirty="0">
                <a:ea typeface="굴림체" pitchFamily="49" charset="-127"/>
              </a:rPr>
              <a:t>2) </a:t>
            </a:r>
            <a:r>
              <a:rPr lang="ru-RU" altLang="ko-KR" sz="1000" dirty="0" smtClean="0">
                <a:ea typeface="굴림체" pitchFamily="49" charset="-127"/>
              </a:rPr>
              <a:t>Выкл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>
                <a:ea typeface="굴림체" pitchFamily="49" charset="-127"/>
              </a:rPr>
              <a:t>: </a:t>
            </a:r>
            <a:r>
              <a:rPr lang="ru-RU" altLang="ko-KR" sz="1000" dirty="0" smtClean="0">
                <a:ea typeface="굴림체" pitchFamily="49" charset="-127"/>
              </a:rPr>
              <a:t>Нажмите еще раз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Мощность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 для завершения.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r>
              <a:rPr lang="en-US" altLang="ko-KR" sz="1000" dirty="0">
                <a:ea typeface="굴림체" pitchFamily="49" charset="-127"/>
              </a:rPr>
              <a:t>        </a:t>
            </a:r>
            <a:br>
              <a:rPr lang="en-US" altLang="ko-KR" sz="1000" dirty="0">
                <a:ea typeface="굴림체" pitchFamily="49" charset="-127"/>
              </a:rPr>
            </a:br>
            <a:endParaRPr lang="en-US" altLang="ko-KR" sz="1000" dirty="0">
              <a:ea typeface="굴림체" pitchFamily="49" charset="-127"/>
            </a:endParaRPr>
          </a:p>
        </p:txBody>
      </p:sp>
      <p:sp>
        <p:nvSpPr>
          <p:cNvPr id="14340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P15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2" y="2357423"/>
            <a:ext cx="1771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5"/>
          <p:cNvSpPr>
            <a:spLocks noChangeArrowheads="1" noChangeShapeType="1" noTextEdit="1"/>
          </p:cNvSpPr>
          <p:nvPr/>
        </p:nvSpPr>
        <p:spPr bwMode="auto">
          <a:xfrm>
            <a:off x="500068" y="1000100"/>
            <a:ext cx="5429262" cy="4016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ko-KR" sz="3600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HY헤드라인M"/>
                <a:cs typeface="Times New Roman" pitchFamily="18" charset="0"/>
              </a:rPr>
              <a:t>Подробная инструкция</a:t>
            </a:r>
            <a:r>
              <a:rPr lang="ko-KR" altLang="en-US" sz="3600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HY헤드라인M"/>
                <a:cs typeface="Times New Roman" pitchFamily="18" charset="0"/>
              </a:rPr>
              <a:t> </a:t>
            </a:r>
            <a:r>
              <a:rPr lang="ru-RU" altLang="ko-KR" sz="3600" kern="10" dirty="0" smtClean="0">
                <a:ln w="9525">
                  <a:noFill/>
                  <a:round/>
                  <a:headEnd/>
                  <a:tailEnd/>
                </a:ln>
                <a:latin typeface="Times New Roman" pitchFamily="18" charset="0"/>
                <a:ea typeface="HY헤드라인M"/>
                <a:cs typeface="Times New Roman" pitchFamily="18" charset="0"/>
              </a:rPr>
              <a:t>(настенный пульт управления)</a:t>
            </a:r>
            <a:endParaRPr lang="ko-KR" altLang="en-US" sz="3600" kern="10" dirty="0">
              <a:ln w="9525">
                <a:noFill/>
                <a:round/>
                <a:headEnd/>
                <a:tailEnd/>
              </a:ln>
              <a:latin typeface="HY헤드라인M"/>
              <a:ea typeface="HY헤드라인M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82" y="2357423"/>
            <a:ext cx="285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57188" y="4297260"/>
            <a:ext cx="4143375" cy="27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82600" algn="l"/>
              </a:tabLst>
              <a:defRPr/>
            </a:pPr>
            <a:r>
              <a:rPr lang="en-US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2. </a:t>
            </a:r>
            <a:r>
              <a:rPr lang="ru-RU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Режим отопления</a:t>
            </a:r>
            <a:r>
              <a:rPr lang="ko-KR" altLang="en-US" sz="1000" dirty="0">
                <a:ea typeface="굴림체" pitchFamily="49" charset="-127"/>
              </a:rPr>
              <a:t/>
            </a:r>
            <a:br>
              <a:rPr lang="ko-KR" altLang="en-US" sz="1000" dirty="0">
                <a:ea typeface="굴림체" pitchFamily="49" charset="-127"/>
              </a:rPr>
            </a:br>
            <a:endParaRPr lang="en-US" altLang="ko-KR" sz="1000" dirty="0">
              <a:ea typeface="굴림체" pitchFamily="49" charset="-127"/>
            </a:endParaRPr>
          </a:p>
          <a:p>
            <a:pPr marL="228600" indent="-228600">
              <a:tabLst>
                <a:tab pos="482600" algn="l"/>
              </a:tabLst>
              <a:defRPr/>
            </a:pPr>
            <a:r>
              <a:rPr lang="en-US" altLang="ko-KR" sz="1000" dirty="0">
                <a:ea typeface="굴림체" pitchFamily="49" charset="-127"/>
              </a:rPr>
              <a:t>1) </a:t>
            </a:r>
            <a:r>
              <a:rPr lang="ru-RU" altLang="ko-KR" sz="1000" dirty="0" smtClean="0">
                <a:ea typeface="굴림체" pitchFamily="49" charset="-127"/>
              </a:rPr>
              <a:t>Управление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>
                <a:ea typeface="굴림체" pitchFamily="49" charset="-127"/>
              </a:rPr>
              <a:t>: </a:t>
            </a:r>
            <a:r>
              <a:rPr lang="ru-RU" altLang="ko-KR" sz="1000" dirty="0" smtClean="0">
                <a:ea typeface="굴림체" pitchFamily="49" charset="-127"/>
              </a:rPr>
              <a:t>Нажав на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Мощность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 отобразится значок </a:t>
            </a:r>
            <a:r>
              <a:rPr lang="en-US" altLang="ko-KR" sz="1000" dirty="0" smtClean="0">
                <a:ea typeface="굴림체" pitchFamily="49" charset="-127"/>
              </a:rPr>
              <a:t>“</a:t>
            </a:r>
            <a:r>
              <a:rPr lang="ru-RU" altLang="ko-KR" sz="1000" dirty="0" smtClean="0">
                <a:ea typeface="굴림체" pitchFamily="49" charset="-127"/>
              </a:rPr>
              <a:t>отопление</a:t>
            </a:r>
            <a:r>
              <a:rPr lang="en-US" altLang="ko-KR" sz="1000" dirty="0" smtClean="0">
                <a:ea typeface="굴림체" pitchFamily="49" charset="-127"/>
              </a:rPr>
              <a:t>”</a:t>
            </a:r>
            <a:r>
              <a:rPr lang="ru-RU" altLang="ko-KR" sz="1000" dirty="0" smtClean="0">
                <a:ea typeface="굴림체" pitchFamily="49" charset="-127"/>
              </a:rPr>
              <a:t>Каждый раз нажимая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Режим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 на  экране будет отображаться </a:t>
            </a:r>
            <a:r>
              <a:rPr lang="en-US" altLang="ko-KR" sz="1000" dirty="0" smtClean="0">
                <a:ea typeface="굴림체" pitchFamily="49" charset="-127"/>
              </a:rPr>
              <a:t>“</a:t>
            </a:r>
            <a:r>
              <a:rPr lang="ru-RU" altLang="ko-KR" sz="1000" dirty="0" smtClean="0">
                <a:ea typeface="굴림체" pitchFamily="49" charset="-127"/>
              </a:rPr>
              <a:t>отопление</a:t>
            </a:r>
            <a:r>
              <a:rPr lang="en-US" altLang="ko-KR" sz="1000" dirty="0" smtClean="0">
                <a:ea typeface="굴림체" pitchFamily="49" charset="-127"/>
              </a:rPr>
              <a:t>”,”</a:t>
            </a:r>
            <a:r>
              <a:rPr lang="ru-RU" altLang="ko-KR" sz="1000" dirty="0" smtClean="0">
                <a:ea typeface="굴림체" pitchFamily="49" charset="-127"/>
              </a:rPr>
              <a:t>горячая вода</a:t>
            </a:r>
            <a:r>
              <a:rPr lang="en-US" altLang="ko-KR" sz="1000" dirty="0" smtClean="0">
                <a:ea typeface="굴림체" pitchFamily="49" charset="-127"/>
              </a:rPr>
              <a:t>”, “ </a:t>
            </a:r>
            <a:r>
              <a:rPr lang="ru-RU" altLang="ko-KR" sz="1000" dirty="0" smtClean="0">
                <a:ea typeface="굴림체" pitchFamily="49" charset="-127"/>
              </a:rPr>
              <a:t>ожидание</a:t>
            </a:r>
            <a:r>
              <a:rPr lang="en-US" altLang="ko-KR" sz="1000" dirty="0" smtClean="0">
                <a:ea typeface="굴림체" pitchFamily="49" charset="-127"/>
              </a:rPr>
              <a:t>”.</a:t>
            </a:r>
            <a:r>
              <a:rPr lang="ru-RU" altLang="ko-KR" sz="1000" dirty="0" smtClean="0">
                <a:ea typeface="굴림체" pitchFamily="49" charset="-127"/>
              </a:rPr>
              <a:t>  </a:t>
            </a:r>
            <a:r>
              <a:rPr lang="en-US" altLang="ko-KR" sz="1000" dirty="0">
                <a:ea typeface="굴림체" pitchFamily="49" charset="-127"/>
              </a:rPr>
              <a:t/>
            </a:r>
            <a:br>
              <a:rPr lang="en-US" altLang="ko-KR" sz="1000" dirty="0">
                <a:ea typeface="굴림체" pitchFamily="49" charset="-127"/>
              </a:rPr>
            </a:b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r>
              <a:rPr lang="en-US" altLang="ko-KR" sz="1000" dirty="0">
                <a:ea typeface="굴림체" pitchFamily="49" charset="-127"/>
              </a:rPr>
              <a:t>2) </a:t>
            </a:r>
            <a:r>
              <a:rPr lang="ru-RU" altLang="ko-KR" sz="1000" dirty="0" smtClean="0">
                <a:ea typeface="굴림체" pitchFamily="49" charset="-127"/>
              </a:rPr>
              <a:t>Установка температуры</a:t>
            </a:r>
            <a:r>
              <a:rPr lang="en-US" altLang="ko-KR" sz="1000" dirty="0" smtClean="0">
                <a:ea typeface="굴림체" pitchFamily="49" charset="-127"/>
              </a:rPr>
              <a:t>: </a:t>
            </a:r>
            <a:r>
              <a:rPr lang="ru-RU" altLang="ko-KR" sz="1000" dirty="0" smtClean="0">
                <a:ea typeface="굴림체" pitchFamily="49" charset="-127"/>
              </a:rPr>
              <a:t>В режиме отопления нажав на      кнопку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▲</a:t>
            </a:r>
            <a:r>
              <a:rPr lang="en-US" altLang="ko-KR" sz="1000" dirty="0" smtClean="0">
                <a:ea typeface="굴림체" pitchFamily="49" charset="-127"/>
              </a:rPr>
              <a:t>] </a:t>
            </a:r>
            <a:r>
              <a:rPr lang="ru-RU" altLang="ko-KR" sz="1000" dirty="0" smtClean="0">
                <a:ea typeface="굴림체" pitchFamily="49" charset="-127"/>
              </a:rPr>
              <a:t>или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▼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 отобразится установленная температура. После того как появится температура клавишами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▲</a:t>
            </a:r>
            <a:r>
              <a:rPr lang="en-US" altLang="ko-KR" sz="1000" dirty="0" smtClean="0">
                <a:ea typeface="굴림체" pitchFamily="49" charset="-127"/>
              </a:rPr>
              <a:t>] </a:t>
            </a:r>
            <a:r>
              <a:rPr lang="ru-RU" altLang="ko-KR" sz="1000" dirty="0" smtClean="0">
                <a:ea typeface="굴림체" pitchFamily="49" charset="-127"/>
              </a:rPr>
              <a:t>и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▼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ru-RU" altLang="ko-KR" sz="1000" dirty="0" smtClean="0">
                <a:ea typeface="굴림체" pitchFamily="49" charset="-127"/>
              </a:rPr>
              <a:t>установите желаемую температуру.</a:t>
            </a:r>
            <a:endParaRPr lang="en-US" altLang="ko-KR" sz="1000" dirty="0" smtClean="0"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r>
              <a:rPr lang="en-US" altLang="ko-KR" sz="1000" dirty="0" smtClean="0">
                <a:latin typeface="굴림" charset="-127"/>
                <a:ea typeface="굴림체" pitchFamily="49" charset="-127"/>
              </a:rPr>
              <a:t>      </a:t>
            </a:r>
            <a:r>
              <a:rPr lang="ru-RU" altLang="ko-KR" sz="1000" dirty="0" smtClean="0">
                <a:latin typeface="굴림" charset="-127"/>
                <a:ea typeface="굴림체" pitchFamily="49" charset="-127"/>
              </a:rPr>
              <a:t>(через некоторое время не нажимая кнопок отобразится настоящая температура)</a:t>
            </a:r>
            <a:r>
              <a:rPr lang="en-US" altLang="ko-KR" sz="1000" dirty="0" smtClean="0">
                <a:latin typeface="굴림" charset="-127"/>
                <a:ea typeface="굴림체" pitchFamily="49" charset="-127"/>
              </a:rPr>
              <a:t> </a:t>
            </a:r>
            <a:r>
              <a:rPr lang="ko-KR" altLang="en-US" sz="1000" dirty="0" smtClean="0">
                <a:latin typeface="굴림" charset="-127"/>
                <a:ea typeface="굴림체" pitchFamily="49" charset="-127"/>
              </a:rPr>
              <a:t> </a:t>
            </a:r>
            <a:endParaRPr lang="ru-RU" altLang="ko-KR" sz="1000" dirty="0" smtClean="0">
              <a:latin typeface="굴림" charset="-127"/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r>
              <a:rPr lang="ru-RU" altLang="ko-KR" sz="1000" dirty="0" smtClean="0">
                <a:latin typeface="굴림" charset="-127"/>
                <a:ea typeface="굴림체" pitchFamily="49" charset="-127"/>
              </a:rPr>
              <a:t>      Начальная</a:t>
            </a:r>
            <a:r>
              <a:rPr lang="en-US" altLang="ko-KR" sz="1000" dirty="0" smtClean="0">
                <a:latin typeface="굴림" charset="-127"/>
                <a:ea typeface="굴림체" pitchFamily="49" charset="-127"/>
              </a:rPr>
              <a:t> </a:t>
            </a:r>
            <a:r>
              <a:rPr lang="ru-RU" altLang="ko-KR" sz="1000" dirty="0" smtClean="0">
                <a:latin typeface="굴림" charset="-127"/>
                <a:ea typeface="굴림체" pitchFamily="49" charset="-127"/>
              </a:rPr>
              <a:t>температура на  экране </a:t>
            </a:r>
            <a:r>
              <a:rPr lang="en-US" altLang="ko-KR" sz="1000" dirty="0" smtClean="0">
                <a:latin typeface="굴림" charset="-127"/>
                <a:ea typeface="굴림체" pitchFamily="49" charset="-127"/>
              </a:rPr>
              <a:t>10</a:t>
            </a:r>
            <a:r>
              <a:rPr lang="ko-KR" altLang="en-US" sz="1000" dirty="0" smtClean="0">
                <a:latin typeface="굴림" charset="-127"/>
                <a:ea typeface="굴림체" pitchFamily="49" charset="-127"/>
              </a:rPr>
              <a:t>℃</a:t>
            </a:r>
            <a:r>
              <a:rPr lang="en-US" altLang="ko-KR" sz="1000" dirty="0" smtClean="0">
                <a:latin typeface="굴림" charset="-127"/>
                <a:ea typeface="굴림체" pitchFamily="49" charset="-127"/>
              </a:rPr>
              <a:t>.</a:t>
            </a:r>
          </a:p>
          <a:p>
            <a:pPr>
              <a:tabLst>
                <a:tab pos="482600" algn="l"/>
              </a:tabLst>
              <a:defRPr/>
            </a:pPr>
            <a:r>
              <a:rPr lang="en-US" altLang="ko-KR" sz="1000" dirty="0" smtClean="0">
                <a:ea typeface="굴림체" pitchFamily="49" charset="-127"/>
              </a:rPr>
              <a:t> </a:t>
            </a:r>
          </a:p>
          <a:p>
            <a:pPr>
              <a:tabLst>
                <a:tab pos="482600" algn="l"/>
              </a:tabLst>
              <a:defRPr/>
            </a:pPr>
            <a:r>
              <a:rPr lang="en-US" altLang="ko-KR" sz="1000" dirty="0" smtClean="0">
                <a:ea typeface="굴림체" pitchFamily="49" charset="-127"/>
              </a:rPr>
              <a:t>3) </a:t>
            </a:r>
            <a:r>
              <a:rPr lang="ru-RU" altLang="ko-KR" sz="1000" dirty="0" smtClean="0">
                <a:ea typeface="굴림체" pitchFamily="49" charset="-127"/>
              </a:rPr>
              <a:t>Остановка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: </a:t>
            </a:r>
            <a:r>
              <a:rPr lang="ru-RU" altLang="ko-KR" sz="1000" dirty="0" smtClean="0">
                <a:ea typeface="굴림체" pitchFamily="49" charset="-127"/>
              </a:rPr>
              <a:t>После установки температуры нажмите еще раз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Мощность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endParaRPr lang="en-US" altLang="ko-KR" sz="1000" dirty="0">
              <a:ea typeface="굴림체" pitchFamily="49" charset="-127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4870" y="4591031"/>
            <a:ext cx="1771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9734" y="5519726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20" y="4581670"/>
            <a:ext cx="285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9553" y="5538770"/>
            <a:ext cx="238124" cy="61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P16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57188" y="1516685"/>
            <a:ext cx="407193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82600" algn="l"/>
              </a:tabLst>
              <a:defRPr/>
            </a:pPr>
            <a:endParaRPr lang="en-US" altLang="ko-KR" sz="1000" dirty="0">
              <a:latin typeface="굴림" charset="-127"/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r>
              <a:rPr lang="en-US" altLang="ko-KR" sz="1400" b="1" dirty="0" smtClean="0">
                <a:solidFill>
                  <a:schemeClr val="accent1"/>
                </a:solidFill>
                <a:latin typeface="굴림" charset="-127"/>
                <a:ea typeface="굴림체" pitchFamily="49" charset="-127"/>
              </a:rPr>
              <a:t>3. </a:t>
            </a:r>
            <a:r>
              <a:rPr lang="ru-RU" altLang="ko-KR" sz="1400" b="1" dirty="0" smtClean="0">
                <a:solidFill>
                  <a:schemeClr val="accent1"/>
                </a:solidFill>
                <a:latin typeface="굴림" charset="-127"/>
                <a:ea typeface="굴림체" pitchFamily="49" charset="-127"/>
              </a:rPr>
              <a:t>Подача горячей воды</a:t>
            </a:r>
            <a:r>
              <a:rPr lang="ko-KR" altLang="en-US" sz="1000" dirty="0">
                <a:latin typeface="굴림" charset="-127"/>
                <a:ea typeface="굴림체" pitchFamily="49" charset="-127"/>
              </a:rPr>
              <a:t/>
            </a:r>
            <a:br>
              <a:rPr lang="ko-KR" altLang="en-US" sz="1000" dirty="0">
                <a:latin typeface="굴림" charset="-127"/>
                <a:ea typeface="굴림체" pitchFamily="49" charset="-127"/>
              </a:rPr>
            </a:br>
            <a:endParaRPr lang="en-US" altLang="ko-KR" sz="1000" dirty="0">
              <a:latin typeface="굴림" charset="-127"/>
              <a:ea typeface="굴림체" pitchFamily="49" charset="-127"/>
            </a:endParaRPr>
          </a:p>
          <a:p>
            <a:pPr marL="228600" indent="-228600">
              <a:buAutoNum type="arabicParenR"/>
              <a:tabLst>
                <a:tab pos="482600" algn="l"/>
              </a:tabLst>
              <a:defRPr/>
            </a:pPr>
            <a:r>
              <a:rPr lang="ru-RU" altLang="ko-KR" sz="1000" dirty="0" smtClean="0">
                <a:ea typeface="굴림체" pitchFamily="49" charset="-127"/>
              </a:rPr>
              <a:t>Управление </a:t>
            </a:r>
            <a:r>
              <a:rPr lang="en-US" altLang="ko-KR" sz="1000" dirty="0" smtClean="0">
                <a:ea typeface="굴림체" pitchFamily="49" charset="-127"/>
              </a:rPr>
              <a:t>: </a:t>
            </a:r>
            <a:r>
              <a:rPr lang="ru-RU" altLang="ko-KR" sz="1000" dirty="0" smtClean="0">
                <a:ea typeface="굴림체" pitchFamily="49" charset="-127"/>
              </a:rPr>
              <a:t>Нажмите на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Мощность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,появится температура.</a:t>
            </a:r>
            <a:endParaRPr lang="en-US" altLang="ko-KR" sz="1000" dirty="0">
              <a:solidFill>
                <a:srgbClr val="FF0000"/>
              </a:solidFill>
              <a:ea typeface="굴림체" pitchFamily="49" charset="-127"/>
            </a:endParaRPr>
          </a:p>
          <a:p>
            <a:pPr marL="228600" indent="-228600">
              <a:tabLst>
                <a:tab pos="482600" algn="l"/>
              </a:tabLst>
              <a:defRPr/>
            </a:pPr>
            <a:r>
              <a:rPr lang="en-US" altLang="ko-KR" sz="1000" dirty="0">
                <a:ea typeface="굴림체" pitchFamily="49" charset="-127"/>
              </a:rPr>
              <a:t>      </a:t>
            </a:r>
            <a:r>
              <a:rPr lang="ru-RU" altLang="ko-KR" sz="1000" dirty="0" smtClean="0">
                <a:ea typeface="굴림체" pitchFamily="49" charset="-127"/>
              </a:rPr>
              <a:t>Кнопкой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Режим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ru-RU" altLang="ko-KR" sz="1000" dirty="0" smtClean="0">
                <a:ea typeface="굴림체" pitchFamily="49" charset="-127"/>
              </a:rPr>
              <a:t>выберите режим горячей воды.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endParaRPr lang="en-US" altLang="ko-KR" sz="1000" dirty="0" smtClean="0">
              <a:ea typeface="굴림체" pitchFamily="49" charset="-127"/>
            </a:endParaRPr>
          </a:p>
          <a:p>
            <a:pPr marL="228600" indent="-228600">
              <a:tabLst>
                <a:tab pos="482600" algn="l"/>
              </a:tabLst>
              <a:defRPr/>
            </a:pPr>
            <a:r>
              <a:rPr lang="en-US" altLang="ko-KR" sz="1000" dirty="0" smtClean="0">
                <a:ea typeface="굴림체" pitchFamily="49" charset="-127"/>
              </a:rPr>
              <a:t>      </a:t>
            </a:r>
            <a:r>
              <a:rPr lang="ru-RU" altLang="ko-KR" sz="1000" dirty="0" smtClean="0">
                <a:ea typeface="굴림체" pitchFamily="49" charset="-127"/>
              </a:rPr>
              <a:t>Нажимая кнопку</a:t>
            </a:r>
            <a:r>
              <a:rPr lang="en-US" altLang="ko-KR" sz="1000" dirty="0" smtClean="0">
                <a:ea typeface="굴림체" pitchFamily="49" charset="-127"/>
              </a:rPr>
              <a:t> [</a:t>
            </a:r>
            <a:r>
              <a:rPr lang="ru-RU" altLang="ko-KR" sz="1000" dirty="0" smtClean="0">
                <a:ea typeface="굴림체" pitchFamily="49" charset="-127"/>
              </a:rPr>
              <a:t>Режим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 на  экране будут        по</a:t>
            </a:r>
            <a:r>
              <a:rPr lang="en-US" altLang="ko-KR" sz="1000" dirty="0" smtClean="0">
                <a:ea typeface="굴림체" pitchFamily="49" charset="-127"/>
              </a:rPr>
              <a:t>я</a:t>
            </a:r>
            <a:r>
              <a:rPr lang="ru-RU" altLang="ko-KR" sz="1000" dirty="0" smtClean="0">
                <a:ea typeface="굴림체" pitchFamily="49" charset="-127"/>
              </a:rPr>
              <a:t>вляться</a:t>
            </a:r>
            <a:r>
              <a:rPr lang="en-US" altLang="ko-KR" sz="1000" dirty="0" smtClean="0">
                <a:ea typeface="굴림체" pitchFamily="49" charset="-127"/>
              </a:rPr>
              <a:t> </a:t>
            </a:r>
            <a:r>
              <a:rPr lang="ru-RU" altLang="ko-KR" sz="1000" dirty="0" smtClean="0">
                <a:ea typeface="굴림체" pitchFamily="49" charset="-127"/>
              </a:rPr>
              <a:t>режимы Отопление, Горячвя вода, Ожидание.</a:t>
            </a:r>
            <a:r>
              <a:rPr lang="en-US" altLang="ko-KR" sz="1000" dirty="0" smtClean="0">
                <a:latin typeface="굴림" charset="-127"/>
                <a:ea typeface="굴림체" pitchFamily="49" charset="-127"/>
              </a:rPr>
              <a:t> </a:t>
            </a:r>
            <a:endParaRPr lang="en-US" altLang="ko-KR" sz="1000" dirty="0">
              <a:latin typeface="굴림" charset="-127"/>
              <a:ea typeface="굴림체" pitchFamily="49" charset="-127"/>
            </a:endParaRPr>
          </a:p>
          <a:p>
            <a:pPr marL="228600" indent="-228600">
              <a:tabLst>
                <a:tab pos="482600" algn="l"/>
              </a:tabLst>
              <a:defRPr/>
            </a:pPr>
            <a:r>
              <a:rPr lang="en-US" altLang="ko-KR" sz="1000" dirty="0">
                <a:latin typeface="굴림" charset="-127"/>
                <a:ea typeface="굴림체" pitchFamily="49" charset="-127"/>
              </a:rPr>
              <a:t>2) </a:t>
            </a:r>
            <a:r>
              <a:rPr lang="ru-RU" altLang="ko-KR" sz="1000" dirty="0" smtClean="0">
                <a:latin typeface="굴림" charset="-127"/>
                <a:ea typeface="굴림체" pitchFamily="49" charset="-127"/>
              </a:rPr>
              <a:t>Когда вода нагреется до</a:t>
            </a:r>
            <a:r>
              <a:rPr lang="ko-KR" altLang="en-US" sz="1000" dirty="0" smtClean="0">
                <a:latin typeface="굴림" charset="-127"/>
                <a:ea typeface="굴림체" pitchFamily="49" charset="-127"/>
              </a:rPr>
              <a:t> </a:t>
            </a:r>
            <a:r>
              <a:rPr lang="en-US" altLang="ko-KR" sz="1000" dirty="0">
                <a:latin typeface="굴림" charset="-127"/>
                <a:ea typeface="굴림체" pitchFamily="49" charset="-127"/>
              </a:rPr>
              <a:t>65</a:t>
            </a:r>
            <a:r>
              <a:rPr lang="ko-KR" altLang="en-US" sz="1000" dirty="0" smtClean="0">
                <a:latin typeface="굴림" charset="-127"/>
                <a:ea typeface="굴림체" pitchFamily="49" charset="-127"/>
              </a:rPr>
              <a:t>℃</a:t>
            </a:r>
            <a:r>
              <a:rPr lang="ru-RU" altLang="ko-KR" sz="1000" dirty="0" smtClean="0">
                <a:latin typeface="굴림" charset="-127"/>
                <a:ea typeface="굴림체" pitchFamily="49" charset="-127"/>
              </a:rPr>
              <a:t> на пульте управления загорится лампа оранжевого цвета.</a:t>
            </a:r>
            <a:endParaRPr lang="ko-KR" altLang="en-US" sz="1000" dirty="0">
              <a:latin typeface="굴림" charset="-127"/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endParaRPr lang="en-US" altLang="ko-KR" sz="1000" dirty="0">
              <a:latin typeface="굴림" charset="-127"/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r>
              <a:rPr lang="en-US" altLang="ko-KR" sz="1000" dirty="0">
                <a:latin typeface="굴림" charset="-127"/>
                <a:ea typeface="굴림체" pitchFamily="49" charset="-127"/>
              </a:rPr>
              <a:t>3) </a:t>
            </a:r>
            <a:r>
              <a:rPr lang="ru-RU" altLang="ko-KR" sz="1000" dirty="0" smtClean="0">
                <a:latin typeface="굴림" charset="-127"/>
                <a:ea typeface="굴림체" pitchFamily="49" charset="-127"/>
              </a:rPr>
              <a:t>Остановка </a:t>
            </a:r>
            <a:r>
              <a:rPr lang="en-US" altLang="ko-KR" sz="1000" dirty="0" smtClean="0">
                <a:ea typeface="굴림체" pitchFamily="49" charset="-127"/>
              </a:rPr>
              <a:t>: </a:t>
            </a:r>
            <a:r>
              <a:rPr lang="ru-RU" altLang="ko-KR" sz="1000" dirty="0" smtClean="0">
                <a:ea typeface="굴림체" pitchFamily="49" charset="-127"/>
              </a:rPr>
              <a:t>Нажмите еще раз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Мощность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.</a:t>
            </a:r>
            <a:r>
              <a:rPr lang="en-US" altLang="ko-KR" sz="1000" dirty="0" smtClean="0">
                <a:ea typeface="굴림체" pitchFamily="49" charset="-127"/>
              </a:rPr>
              <a:t> </a:t>
            </a:r>
            <a:endParaRPr lang="en-US" altLang="ko-KR" sz="1000" dirty="0">
              <a:ea typeface="굴림체" pitchFamily="49" charset="-127"/>
            </a:endParaRPr>
          </a:p>
        </p:txBody>
      </p:sp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3" y="1785920"/>
            <a:ext cx="1762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82" y="1785919"/>
            <a:ext cx="38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57188" y="4218150"/>
            <a:ext cx="411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82600" algn="l"/>
              </a:tabLst>
              <a:defRPr/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r>
              <a:rPr lang="en-US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4. </a:t>
            </a:r>
            <a:r>
              <a:rPr lang="ru-RU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Режим ожидания</a:t>
            </a:r>
            <a:endParaRPr lang="en-US" altLang="ko-KR" sz="1400" b="1" dirty="0">
              <a:solidFill>
                <a:schemeClr val="accent1"/>
              </a:solidFill>
              <a:ea typeface="굴림체" pitchFamily="49" charset="-127"/>
            </a:endParaRPr>
          </a:p>
          <a:p>
            <a:pPr marL="228600" indent="-228600">
              <a:tabLst>
                <a:tab pos="482600" algn="l"/>
              </a:tabLst>
              <a:defRPr/>
            </a:pPr>
            <a:endParaRPr lang="en-US" altLang="ko-KR" sz="1000" dirty="0">
              <a:latin typeface="굴림" charset="-127"/>
              <a:ea typeface="굴림체" pitchFamily="49" charset="-127"/>
            </a:endParaRPr>
          </a:p>
          <a:p>
            <a:pPr marL="228600" indent="-228600">
              <a:tabLst>
                <a:tab pos="482600" algn="l"/>
              </a:tabLst>
              <a:defRPr/>
            </a:pPr>
            <a:r>
              <a:rPr lang="en-US" altLang="ko-KR" sz="1000" dirty="0">
                <a:latin typeface="굴림" charset="-127"/>
                <a:ea typeface="굴림체" pitchFamily="49" charset="-127"/>
              </a:rPr>
              <a:t>1) </a:t>
            </a:r>
            <a:r>
              <a:rPr lang="ru-RU" altLang="ko-KR" sz="1000" dirty="0" smtClean="0">
                <a:latin typeface="굴림" charset="-127"/>
                <a:ea typeface="굴림체" pitchFamily="49" charset="-127"/>
              </a:rPr>
              <a:t>Управление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>
                <a:ea typeface="굴림체" pitchFamily="49" charset="-127"/>
              </a:rPr>
              <a:t>: </a:t>
            </a:r>
            <a:r>
              <a:rPr lang="ru-RU" altLang="ko-KR" sz="1000" dirty="0" smtClean="0">
                <a:ea typeface="굴림체" pitchFamily="49" charset="-127"/>
              </a:rPr>
              <a:t>Нажав на кнопку Мощность,появится температура. Кнопкой 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Режим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 установите режим ожидания. Нажимая кнопку</a:t>
            </a:r>
            <a:r>
              <a:rPr lang="en-US" altLang="ko-KR" sz="1000" dirty="0" smtClean="0">
                <a:ea typeface="굴림체" pitchFamily="49" charset="-127"/>
              </a:rPr>
              <a:t> [</a:t>
            </a:r>
            <a:r>
              <a:rPr lang="ru-RU" altLang="ko-KR" sz="1000" dirty="0" smtClean="0">
                <a:ea typeface="굴림체" pitchFamily="49" charset="-127"/>
              </a:rPr>
              <a:t>Режим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 на  экране будут        по</a:t>
            </a:r>
            <a:r>
              <a:rPr lang="en-US" altLang="ko-KR" sz="1000" dirty="0" smtClean="0">
                <a:ea typeface="굴림체" pitchFamily="49" charset="-127"/>
              </a:rPr>
              <a:t>я</a:t>
            </a:r>
            <a:r>
              <a:rPr lang="ru-RU" altLang="ko-KR" sz="1000" dirty="0" smtClean="0">
                <a:ea typeface="굴림체" pitchFamily="49" charset="-127"/>
              </a:rPr>
              <a:t>вляться</a:t>
            </a:r>
            <a:r>
              <a:rPr lang="en-US" altLang="ko-KR" sz="1000" dirty="0" smtClean="0">
                <a:ea typeface="굴림체" pitchFamily="49" charset="-127"/>
              </a:rPr>
              <a:t> </a:t>
            </a:r>
            <a:r>
              <a:rPr lang="ru-RU" altLang="ko-KR" sz="1000" dirty="0" smtClean="0">
                <a:ea typeface="굴림체" pitchFamily="49" charset="-127"/>
              </a:rPr>
              <a:t>режимы Отопление, Горячая вода, Ожидание.</a:t>
            </a:r>
            <a:r>
              <a:rPr lang="en-US" altLang="ko-KR" sz="1000" dirty="0" smtClean="0">
                <a:latin typeface="굴림" charset="-127"/>
                <a:ea typeface="굴림체" pitchFamily="49" charset="-127"/>
              </a:rPr>
              <a:t> </a:t>
            </a:r>
            <a:endParaRPr lang="en-US" altLang="ko-KR" sz="1000" dirty="0">
              <a:latin typeface="굴림" charset="-127"/>
              <a:ea typeface="굴림체" pitchFamily="49" charset="-127"/>
            </a:endParaRPr>
          </a:p>
          <a:p>
            <a:pPr marL="228600" indent="-228600">
              <a:tabLst>
                <a:tab pos="482600" algn="l"/>
              </a:tabLst>
              <a:defRPr/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r>
              <a:rPr lang="en-US" altLang="ko-KR" sz="1000" dirty="0">
                <a:ea typeface="굴림체" pitchFamily="49" charset="-127"/>
              </a:rPr>
              <a:t>2) </a:t>
            </a:r>
            <a:r>
              <a:rPr lang="ru-RU" altLang="ko-KR" sz="1000" dirty="0" smtClean="0">
                <a:ea typeface="굴림체" pitchFamily="49" charset="-127"/>
              </a:rPr>
              <a:t>Остановка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>
                <a:ea typeface="굴림체" pitchFamily="49" charset="-127"/>
              </a:rPr>
              <a:t>: </a:t>
            </a:r>
            <a:r>
              <a:rPr lang="en-US" altLang="ko-KR" sz="1000" dirty="0" smtClean="0">
                <a:ea typeface="굴림체" pitchFamily="49" charset="-127"/>
              </a:rPr>
              <a:t> </a:t>
            </a:r>
            <a:r>
              <a:rPr lang="ru-RU" altLang="ko-KR" sz="1000" dirty="0" smtClean="0">
                <a:ea typeface="굴림체" pitchFamily="49" charset="-127"/>
              </a:rPr>
              <a:t>Нажмите еще раз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Мощность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.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  <a:defRPr/>
            </a:pPr>
            <a:r>
              <a:rPr lang="en-US" altLang="ko-KR" sz="1000" dirty="0">
                <a:ea typeface="굴림체" pitchFamily="49" charset="-127"/>
              </a:rPr>
              <a:t>3) </a:t>
            </a:r>
            <a:r>
              <a:rPr lang="ru-RU" altLang="ko-KR" sz="1000" dirty="0" smtClean="0">
                <a:ea typeface="굴림체" pitchFamily="49" charset="-127"/>
              </a:rPr>
              <a:t>Установка  режима ожидания (т</a:t>
            </a:r>
            <a:r>
              <a:rPr lang="en-US" altLang="ko-KR" sz="1000" dirty="0" smtClean="0">
                <a:ea typeface="굴림체" pitchFamily="49" charset="-127"/>
              </a:rPr>
              <a:t>а</a:t>
            </a:r>
            <a:r>
              <a:rPr lang="ru-RU" altLang="ko-KR" sz="1000" dirty="0" smtClean="0">
                <a:ea typeface="굴림체" pitchFamily="49" charset="-127"/>
              </a:rPr>
              <a:t>ймер)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>
                <a:ea typeface="굴림체" pitchFamily="49" charset="-127"/>
              </a:rPr>
              <a:t>: </a:t>
            </a:r>
            <a:r>
              <a:rPr lang="ru-RU" altLang="ko-KR" sz="1000" dirty="0" smtClean="0">
                <a:ea typeface="굴림체" pitchFamily="49" charset="-127"/>
              </a:rPr>
              <a:t>В режиме ожидания  кнопками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▲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ru-RU" altLang="ko-KR" sz="1000" dirty="0" smtClean="0">
                <a:ea typeface="굴림체" pitchFamily="49" charset="-127"/>
              </a:rPr>
              <a:t>и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▼</a:t>
            </a:r>
            <a:r>
              <a:rPr lang="en-US" altLang="ko-KR" sz="1000" dirty="0" smtClean="0">
                <a:ea typeface="굴림체" pitchFamily="49" charset="-127"/>
              </a:rPr>
              <a:t>] </a:t>
            </a:r>
            <a:r>
              <a:rPr lang="ru-RU" altLang="ko-KR" sz="1000" dirty="0" smtClean="0">
                <a:ea typeface="굴림체" pitchFamily="49" charset="-127"/>
              </a:rPr>
              <a:t> установите желаемое время. Можно выбрать от 1 до 5 часов. (Например цифра 3 означает,что котел будет включаться каждые 3 часа)</a:t>
            </a:r>
            <a:endParaRPr lang="en-US" altLang="ko-KR" sz="1000" dirty="0">
              <a:ea typeface="굴림체" pitchFamily="49" charset="-127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525" y="4610118"/>
            <a:ext cx="1762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9968" y="5591206"/>
            <a:ext cx="1762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72" y="4610118"/>
            <a:ext cx="381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05882" y="5614118"/>
            <a:ext cx="238124" cy="61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P17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357189" y="4522965"/>
            <a:ext cx="6072187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400" b="1" dirty="0">
                <a:solidFill>
                  <a:schemeClr val="accent1"/>
                </a:solidFill>
                <a:ea typeface="굴림체" pitchFamily="49" charset="-127"/>
              </a:rPr>
              <a:t>6. </a:t>
            </a:r>
            <a:r>
              <a:rPr lang="ru-RU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Установка времени года</a:t>
            </a:r>
            <a:endParaRPr lang="en-US" altLang="ko-KR" sz="1400" b="1" dirty="0">
              <a:solidFill>
                <a:schemeClr val="accent1"/>
              </a:solidFill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ko-KR" altLang="en-US" sz="1000" dirty="0">
                <a:ea typeface="굴림체" pitchFamily="49" charset="-127"/>
              </a:rPr>
              <a:t/>
            </a:r>
            <a:br>
              <a:rPr lang="ko-KR" altLang="en-US" sz="1000" dirty="0">
                <a:ea typeface="굴림체" pitchFamily="49" charset="-127"/>
              </a:rPr>
            </a:br>
            <a:r>
              <a:rPr lang="en-US" altLang="ko-KR" sz="1000" dirty="0">
                <a:ea typeface="굴림체" pitchFamily="49" charset="-127"/>
              </a:rPr>
              <a:t>1) </a:t>
            </a:r>
            <a:r>
              <a:rPr lang="ru-RU" altLang="ko-KR" sz="1000" dirty="0" smtClean="0">
                <a:ea typeface="굴림체" pitchFamily="49" charset="-127"/>
              </a:rPr>
              <a:t>Согласно текущему времени года правильно установите </a:t>
            </a:r>
          </a:p>
          <a:p>
            <a:pPr>
              <a:tabLst>
                <a:tab pos="482600" algn="l"/>
              </a:tabLst>
            </a:pPr>
            <a:r>
              <a:rPr lang="ru-RU" altLang="ko-KR" sz="1000" dirty="0" smtClean="0">
                <a:ea typeface="굴림체" pitchFamily="49" charset="-127"/>
              </a:rPr>
              <a:t>Режим.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000" dirty="0">
                <a:ea typeface="굴림체" pitchFamily="49" charset="-127"/>
              </a:rPr>
              <a:t>2) </a:t>
            </a:r>
            <a:r>
              <a:rPr lang="ru-RU" altLang="ko-KR" sz="1000" dirty="0" smtClean="0">
                <a:ea typeface="굴림체" pitchFamily="49" charset="-127"/>
              </a:rPr>
              <a:t>Нажмите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Установка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 чтобы  слова Зима или </a:t>
            </a:r>
          </a:p>
          <a:p>
            <a:pPr>
              <a:tabLst>
                <a:tab pos="482600" algn="l"/>
              </a:tabLst>
            </a:pPr>
            <a:r>
              <a:rPr lang="ru-RU" altLang="ko-KR" sz="1000" dirty="0" smtClean="0">
                <a:ea typeface="굴림체" pitchFamily="49" charset="-127"/>
              </a:rPr>
              <a:t>Осень/Весна  начали моргать</a:t>
            </a:r>
            <a:endParaRPr lang="en-US" altLang="ko-KR" sz="1000" dirty="0" smtClean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endParaRPr lang="en-US" altLang="ko-KR" sz="1000" dirty="0" smtClean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000" dirty="0" smtClean="0">
                <a:ea typeface="굴림체" pitchFamily="49" charset="-127"/>
              </a:rPr>
              <a:t>3) </a:t>
            </a:r>
            <a:r>
              <a:rPr lang="ru-RU" altLang="ko-KR" sz="1000" dirty="0" smtClean="0">
                <a:ea typeface="굴림체" pitchFamily="49" charset="-127"/>
              </a:rPr>
              <a:t>Кнопками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▲</a:t>
            </a:r>
            <a:r>
              <a:rPr lang="en-US" altLang="ko-KR" sz="1000" dirty="0" smtClean="0">
                <a:ea typeface="굴림체" pitchFamily="49" charset="-127"/>
              </a:rPr>
              <a:t>] </a:t>
            </a:r>
            <a:r>
              <a:rPr lang="ru-RU" altLang="ko-KR" sz="1000" dirty="0" smtClean="0">
                <a:ea typeface="굴림체" pitchFamily="49" charset="-127"/>
              </a:rPr>
              <a:t>и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▼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 выберите нужный режим</a:t>
            </a:r>
            <a:r>
              <a:rPr lang="en-US" altLang="ko-KR" sz="1000" dirty="0" smtClean="0">
                <a:ea typeface="굴림체" pitchFamily="49" charset="-127"/>
              </a:rPr>
              <a:t> </a:t>
            </a:r>
          </a:p>
          <a:p>
            <a:pPr>
              <a:tabLst>
                <a:tab pos="482600" algn="l"/>
              </a:tabLst>
            </a:pPr>
            <a:endParaRPr lang="en-US" altLang="ko-KR" sz="1000" dirty="0" smtClean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4) </a:t>
            </a:r>
            <a:r>
              <a:rPr lang="ru-RU" altLang="ko-KR" sz="1000" dirty="0" smtClean="0"/>
              <a:t>Нажмите кнопку </a:t>
            </a:r>
            <a:r>
              <a:rPr lang="en-US" altLang="ko-KR" sz="1000" dirty="0" smtClean="0"/>
              <a:t>[</a:t>
            </a:r>
            <a:r>
              <a:rPr lang="ru-RU" altLang="ko-KR" sz="1000" dirty="0" smtClean="0"/>
              <a:t>Установка</a:t>
            </a:r>
            <a:r>
              <a:rPr lang="en-US" altLang="ko-KR" sz="1000" dirty="0" smtClean="0"/>
              <a:t>] </a:t>
            </a:r>
            <a:r>
              <a:rPr lang="en-US" altLang="ko-KR" sz="1000" dirty="0" err="1" smtClean="0"/>
              <a:t>для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сохранения</a:t>
            </a:r>
            <a:r>
              <a:rPr lang="en-US" altLang="ko-KR" sz="1000" dirty="0" smtClean="0"/>
              <a:t> </a:t>
            </a:r>
            <a:r>
              <a:rPr lang="en-US" altLang="ko-KR" sz="1000" dirty="0" err="1" smtClean="0"/>
              <a:t>режима</a:t>
            </a:r>
            <a:endParaRPr lang="en-US" altLang="ko-KR" sz="1000" dirty="0" smtClean="0"/>
          </a:p>
          <a:p>
            <a:pPr>
              <a:tabLst>
                <a:tab pos="482600" algn="l"/>
              </a:tabLst>
            </a:pPr>
            <a:endParaRPr lang="en-US" altLang="ko-KR" dirty="0">
              <a:ea typeface="굴림체" pitchFamily="49" charset="-127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20" y="4643437"/>
            <a:ext cx="390525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76239" y="1445247"/>
            <a:ext cx="4052887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5. </a:t>
            </a:r>
            <a:r>
              <a:rPr lang="ru-RU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Установка времени</a:t>
            </a:r>
            <a:endParaRPr lang="en-US" altLang="ko-KR" sz="1400" b="1" dirty="0">
              <a:solidFill>
                <a:schemeClr val="accent1"/>
              </a:solidFill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ko-KR" altLang="en-US" sz="1000" dirty="0">
                <a:ea typeface="굴림체" pitchFamily="49" charset="-127"/>
              </a:rPr>
              <a:t/>
            </a:r>
            <a:br>
              <a:rPr lang="ko-KR" altLang="en-US" sz="1000" dirty="0">
                <a:ea typeface="굴림체" pitchFamily="49" charset="-127"/>
              </a:rPr>
            </a:br>
            <a:r>
              <a:rPr lang="en-US" altLang="ko-KR" sz="1000" dirty="0">
                <a:ea typeface="굴림체" pitchFamily="49" charset="-127"/>
              </a:rPr>
              <a:t>1)  </a:t>
            </a:r>
            <a:r>
              <a:rPr lang="ru-RU" altLang="ko-KR" sz="1000" dirty="0" smtClean="0">
                <a:ea typeface="굴림체" pitchFamily="49" charset="-127"/>
              </a:rPr>
              <a:t>Для начала установите правильное время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>
              <a:buAutoNum type="arabicParenR" startAt="2"/>
              <a:tabLst>
                <a:tab pos="482600" algn="l"/>
              </a:tabLst>
            </a:pPr>
            <a:r>
              <a:rPr lang="ru-RU" altLang="ko-KR" sz="1000" dirty="0" smtClean="0">
                <a:ea typeface="굴림체" pitchFamily="49" charset="-127"/>
              </a:rPr>
              <a:t>Нажмите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Установка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ru-RU" altLang="ko-KR" sz="1000" dirty="0" smtClean="0">
                <a:ea typeface="굴림체" pitchFamily="49" charset="-127"/>
              </a:rPr>
              <a:t>чтобы время начало моргать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r>
              <a:rPr lang="ru-RU" altLang="ko-KR" sz="1000" dirty="0" smtClean="0">
                <a:ea typeface="굴림체" pitchFamily="49" charset="-127"/>
              </a:rPr>
              <a:t> Нажмите еще раз на эту кнопку.</a:t>
            </a:r>
            <a:r>
              <a:rPr lang="ko-KR" altLang="en-US" sz="1000" dirty="0" smtClean="0">
                <a:ea typeface="굴림체" pitchFamily="49" charset="-127"/>
              </a:rPr>
              <a:t>  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000" dirty="0">
                <a:ea typeface="굴림체" pitchFamily="49" charset="-127"/>
              </a:rPr>
              <a:t> </a:t>
            </a:r>
          </a:p>
          <a:p>
            <a:pPr marL="228600" indent="-228600">
              <a:buAutoNum type="arabicParenR" startAt="3"/>
              <a:tabLst>
                <a:tab pos="482600" algn="l"/>
              </a:tabLst>
            </a:pPr>
            <a:r>
              <a:rPr lang="ru-RU" altLang="ko-KR" sz="1000" dirty="0" smtClean="0">
                <a:ea typeface="굴림체" pitchFamily="49" charset="-127"/>
              </a:rPr>
              <a:t>Кнопками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▲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установите часы</a:t>
            </a:r>
            <a:r>
              <a:rPr lang="en-US" altLang="ko-KR" sz="1000" dirty="0" smtClean="0">
                <a:ea typeface="굴림체" pitchFamily="49" charset="-127"/>
              </a:rPr>
              <a:t> </a:t>
            </a:r>
            <a:r>
              <a:rPr lang="ru-RU" altLang="ko-KR" sz="1000" dirty="0" smtClean="0">
                <a:ea typeface="굴림체" pitchFamily="49" charset="-127"/>
              </a:rPr>
              <a:t>и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ru-RU" altLang="ko-KR" sz="1000" dirty="0" smtClean="0">
                <a:ea typeface="굴림체" pitchFamily="49" charset="-127"/>
              </a:rPr>
              <a:t>кнопкой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▼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минуты установите время.</a:t>
            </a:r>
            <a:r>
              <a:rPr lang="en-US" altLang="ko-KR" sz="1000" dirty="0" smtClean="0">
                <a:ea typeface="굴림체" pitchFamily="49" charset="-127"/>
              </a:rPr>
              <a:t> 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000" dirty="0">
                <a:ea typeface="굴림체" pitchFamily="49" charset="-127"/>
              </a:rPr>
              <a:t>4)  </a:t>
            </a:r>
            <a:r>
              <a:rPr lang="ru-RU" altLang="ko-KR" sz="1000" dirty="0" smtClean="0">
                <a:ea typeface="굴림체" pitchFamily="49" charset="-127"/>
              </a:rPr>
              <a:t>Нажмите еще раз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Установка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endParaRPr lang="en-US" altLang="ko-KR" dirty="0">
              <a:ea typeface="굴림체" pitchFamily="49" charset="-127"/>
            </a:endParaRPr>
          </a:p>
        </p:txBody>
      </p:sp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33" y="2692377"/>
            <a:ext cx="1762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83" y="1714480"/>
            <a:ext cx="390525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21" y="2692377"/>
            <a:ext cx="238124" cy="61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32" y="1763682"/>
            <a:ext cx="1771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70" y="5653102"/>
            <a:ext cx="17335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71" y="4714876"/>
            <a:ext cx="1743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4149" y="5673345"/>
            <a:ext cx="238124" cy="61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P18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83" y="4805368"/>
            <a:ext cx="390525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76239" y="1496543"/>
            <a:ext cx="405288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7. </a:t>
            </a:r>
            <a:r>
              <a:rPr lang="ru-RU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Установка времени включения</a:t>
            </a:r>
            <a:endParaRPr lang="en-US" altLang="ko-KR" sz="1400" b="1" dirty="0">
              <a:solidFill>
                <a:schemeClr val="accent1"/>
              </a:solidFill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ko-KR" altLang="en-US" sz="1000" dirty="0">
                <a:ea typeface="굴림체" pitchFamily="49" charset="-127"/>
              </a:rPr>
              <a:t/>
            </a:r>
            <a:br>
              <a:rPr lang="ko-KR" altLang="en-US" sz="1000" dirty="0">
                <a:ea typeface="굴림체" pitchFamily="49" charset="-127"/>
              </a:rPr>
            </a:br>
            <a:r>
              <a:rPr lang="en-US" altLang="ko-KR" sz="1000" dirty="0">
                <a:ea typeface="굴림체" pitchFamily="49" charset="-127"/>
              </a:rPr>
              <a:t>1)  </a:t>
            </a:r>
            <a:r>
              <a:rPr lang="ru-RU" altLang="ko-KR" sz="1000" dirty="0" smtClean="0">
                <a:ea typeface="굴림체" pitchFamily="49" charset="-127"/>
              </a:rPr>
              <a:t>Установите желаемое время включения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>
              <a:buAutoNum type="arabicParenR" startAt="2"/>
              <a:tabLst>
                <a:tab pos="482600" algn="l"/>
              </a:tabLst>
            </a:pPr>
            <a:r>
              <a:rPr lang="ru-RU" altLang="ko-KR" sz="1000" dirty="0" smtClean="0">
                <a:ea typeface="굴림체" pitchFamily="49" charset="-127"/>
              </a:rPr>
              <a:t>Нажимайте кнопку Установка,пока не загорится Включение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endParaRPr lang="en-US" altLang="ko-KR" sz="1000" dirty="0" smtClean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>
              <a:buAutoNum type="arabicParenR" startAt="3"/>
              <a:tabLst>
                <a:tab pos="482600" algn="l"/>
              </a:tabLst>
            </a:pPr>
            <a:r>
              <a:rPr lang="ru-RU" altLang="ko-KR" sz="1000" dirty="0" smtClean="0">
                <a:ea typeface="굴림체" pitchFamily="49" charset="-127"/>
              </a:rPr>
              <a:t>Кнопками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▲</a:t>
            </a:r>
            <a:r>
              <a:rPr lang="en-US" altLang="ko-KR" sz="1000" dirty="0" smtClean="0">
                <a:ea typeface="굴림체" pitchFamily="49" charset="-127"/>
              </a:rPr>
              <a:t>] </a:t>
            </a:r>
            <a:r>
              <a:rPr lang="ru-RU" altLang="ko-KR" sz="1000" dirty="0" smtClean="0">
                <a:ea typeface="굴림체" pitchFamily="49" charset="-127"/>
              </a:rPr>
              <a:t>и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▼</a:t>
            </a:r>
            <a:r>
              <a:rPr lang="en-US" altLang="ko-KR" sz="1000" dirty="0" smtClean="0">
                <a:ea typeface="굴림체" pitchFamily="49" charset="-127"/>
              </a:rPr>
              <a:t>] </a:t>
            </a:r>
            <a:r>
              <a:rPr lang="ru-RU" altLang="ko-KR" sz="1000" dirty="0" smtClean="0">
                <a:ea typeface="굴림체" pitchFamily="49" charset="-127"/>
              </a:rPr>
              <a:t>установите время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000" dirty="0">
                <a:ea typeface="굴림체" pitchFamily="49" charset="-127"/>
              </a:rPr>
              <a:t>4)  </a:t>
            </a:r>
            <a:r>
              <a:rPr lang="ru-RU" altLang="ko-KR" sz="1000" dirty="0" smtClean="0">
                <a:ea typeface="굴림체" pitchFamily="49" charset="-127"/>
              </a:rPr>
              <a:t>Нажмите еще раз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Установка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endParaRPr lang="en-US" altLang="ko-KR" dirty="0">
              <a:ea typeface="굴림체" pitchFamily="49" charset="-127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83" y="1714480"/>
            <a:ext cx="390525" cy="55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21" y="2692377"/>
            <a:ext cx="238124" cy="61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76246" y="4419995"/>
            <a:ext cx="4052887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8. </a:t>
            </a:r>
            <a:r>
              <a:rPr lang="ru-RU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Установка времени отключения</a:t>
            </a:r>
            <a:endParaRPr lang="en-US" altLang="ko-KR" sz="1400" b="1" dirty="0">
              <a:solidFill>
                <a:schemeClr val="accent1"/>
              </a:solidFill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ko-KR" altLang="en-US" sz="1000" dirty="0">
                <a:ea typeface="굴림체" pitchFamily="49" charset="-127"/>
              </a:rPr>
              <a:t/>
            </a:r>
            <a:br>
              <a:rPr lang="ko-KR" altLang="en-US" sz="1000" dirty="0">
                <a:ea typeface="굴림체" pitchFamily="49" charset="-127"/>
              </a:rPr>
            </a:br>
            <a:r>
              <a:rPr lang="en-US" altLang="ko-KR" sz="1000" dirty="0">
                <a:ea typeface="굴림체" pitchFamily="49" charset="-127"/>
              </a:rPr>
              <a:t>1)  </a:t>
            </a:r>
            <a:r>
              <a:rPr lang="ru-RU" altLang="ko-KR" sz="1000" dirty="0" smtClean="0">
                <a:ea typeface="굴림체" pitchFamily="49" charset="-127"/>
              </a:rPr>
              <a:t>Установите желаемое время отключения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>
              <a:buAutoNum type="arabicParenR" startAt="2"/>
              <a:tabLst>
                <a:tab pos="482600" algn="l"/>
              </a:tabLst>
            </a:pPr>
            <a:r>
              <a:rPr lang="ru-RU" altLang="ko-KR" sz="1000" dirty="0" smtClean="0">
                <a:ea typeface="굴림체" pitchFamily="49" charset="-127"/>
              </a:rPr>
              <a:t>Нажимайте кнопку </a:t>
            </a:r>
            <a:r>
              <a:rPr lang="en-US" altLang="ko-KR" sz="1000" dirty="0" smtClean="0">
                <a:ea typeface="굴림체" pitchFamily="49" charset="-127"/>
              </a:rPr>
              <a:t> [</a:t>
            </a:r>
            <a:r>
              <a:rPr lang="ru-RU" altLang="ko-KR" sz="1000" dirty="0" smtClean="0">
                <a:ea typeface="굴림체" pitchFamily="49" charset="-127"/>
              </a:rPr>
              <a:t>Установка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 ,пока  не загорится Выключение</a:t>
            </a:r>
            <a:r>
              <a:rPr lang="en-US" altLang="ko-KR" sz="1000" dirty="0" smtClean="0">
                <a:ea typeface="굴림체" pitchFamily="49" charset="-127"/>
              </a:rPr>
              <a:t> .</a:t>
            </a:r>
          </a:p>
          <a:p>
            <a:pPr marL="228600" indent="-228600">
              <a:buAutoNum type="arabicParenR" startAt="2"/>
              <a:tabLst>
                <a:tab pos="482600" algn="l"/>
              </a:tabLst>
            </a:pPr>
            <a:endParaRPr lang="en-US" altLang="ko-KR" sz="1000" dirty="0" smtClean="0">
              <a:ea typeface="굴림체" pitchFamily="49" charset="-127"/>
            </a:endParaRPr>
          </a:p>
          <a:p>
            <a:pPr marL="228600" indent="-228600">
              <a:buAutoNum type="arabicParenR" startAt="2"/>
              <a:tabLst>
                <a:tab pos="482600" algn="l"/>
              </a:tabLst>
            </a:pPr>
            <a:r>
              <a:rPr lang="ru-RU" altLang="ko-KR" sz="1000" dirty="0" smtClean="0">
                <a:ea typeface="굴림체" pitchFamily="49" charset="-127"/>
              </a:rPr>
              <a:t>Кнопками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ko-KR" altLang="en-US" sz="1000" dirty="0" smtClean="0">
                <a:ea typeface="굴림체" pitchFamily="49" charset="-127"/>
              </a:rPr>
              <a:t>▲</a:t>
            </a:r>
            <a:r>
              <a:rPr lang="en-US" altLang="ko-KR" sz="1000" dirty="0" smtClean="0">
                <a:ea typeface="굴림체" pitchFamily="49" charset="-127"/>
              </a:rPr>
              <a:t>] </a:t>
            </a:r>
            <a:r>
              <a:rPr lang="ru-RU" altLang="ko-KR" sz="1000" dirty="0" smtClean="0">
                <a:ea typeface="굴림체" pitchFamily="49" charset="-127"/>
              </a:rPr>
              <a:t>и</a:t>
            </a:r>
            <a:r>
              <a:rPr lang="en-US" altLang="ko-KR" sz="1000" dirty="0" smtClean="0">
                <a:ea typeface="굴림체" pitchFamily="49" charset="-127"/>
              </a:rPr>
              <a:t> [</a:t>
            </a:r>
            <a:r>
              <a:rPr lang="ko-KR" altLang="en-US" sz="1000" dirty="0" smtClean="0">
                <a:ea typeface="굴림체" pitchFamily="49" charset="-127"/>
              </a:rPr>
              <a:t>▼</a:t>
            </a:r>
            <a:r>
              <a:rPr lang="en-US" altLang="ko-KR" sz="1000" dirty="0" smtClean="0">
                <a:ea typeface="굴림체" pitchFamily="49" charset="-127"/>
              </a:rPr>
              <a:t>] </a:t>
            </a:r>
            <a:r>
              <a:rPr lang="ru-RU" altLang="ko-KR" sz="1000" dirty="0" smtClean="0">
                <a:ea typeface="굴림체" pitchFamily="49" charset="-127"/>
              </a:rPr>
              <a:t>установите время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000" dirty="0">
                <a:ea typeface="굴림체" pitchFamily="49" charset="-127"/>
              </a:rPr>
              <a:t>4)  </a:t>
            </a:r>
            <a:r>
              <a:rPr lang="ru-RU" altLang="ko-KR" sz="1000" dirty="0" smtClean="0">
                <a:ea typeface="굴림체" pitchFamily="49" charset="-127"/>
              </a:rPr>
              <a:t>Нажмите еще раз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Установка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endParaRPr lang="en-US" altLang="ko-KR" dirty="0">
              <a:ea typeface="굴림체" pitchFamily="49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32" y="1714481"/>
            <a:ext cx="1771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32" y="2714614"/>
            <a:ext cx="17716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33" y="4786314"/>
            <a:ext cx="1762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21" y="5816221"/>
            <a:ext cx="238124" cy="61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32" y="5786447"/>
            <a:ext cx="17526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P19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76239" y="1337525"/>
            <a:ext cx="405288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9. </a:t>
            </a:r>
            <a:r>
              <a:rPr lang="ru-RU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Установка автоматического времени включения</a:t>
            </a:r>
            <a:endParaRPr lang="en-US" altLang="ko-KR" sz="1400" b="1" dirty="0">
              <a:solidFill>
                <a:schemeClr val="accent1"/>
              </a:solidFill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ko-KR" altLang="en-US" sz="1000" dirty="0">
                <a:ea typeface="굴림체" pitchFamily="49" charset="-127"/>
              </a:rPr>
              <a:t/>
            </a:r>
            <a:br>
              <a:rPr lang="ko-KR" altLang="en-US" sz="1000" dirty="0">
                <a:ea typeface="굴림체" pitchFamily="49" charset="-127"/>
              </a:rPr>
            </a:br>
            <a:r>
              <a:rPr lang="en-US" altLang="ko-KR" sz="1000" dirty="0">
                <a:ea typeface="굴림체" pitchFamily="49" charset="-127"/>
              </a:rPr>
              <a:t>1)  </a:t>
            </a:r>
            <a:r>
              <a:rPr lang="ru-RU" altLang="ko-KR" sz="1000" dirty="0" smtClean="0">
                <a:ea typeface="굴림체" pitchFamily="49" charset="-127"/>
              </a:rPr>
              <a:t>Автоматическое включение котла будет происходить в установленное ранее время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>
              <a:tabLst>
                <a:tab pos="482600" algn="l"/>
              </a:tabLst>
            </a:pPr>
            <a:r>
              <a:rPr lang="en-US" altLang="ko-KR" sz="1000" dirty="0" smtClean="0">
                <a:ea typeface="굴림체" pitchFamily="49" charset="-127"/>
              </a:rPr>
              <a:t>2) </a:t>
            </a:r>
            <a:r>
              <a:rPr lang="ru-RU" altLang="ko-KR" sz="1000" dirty="0" smtClean="0">
                <a:ea typeface="굴림체" pitchFamily="49" charset="-127"/>
              </a:rPr>
              <a:t>Нажмите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Автовключение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ru-RU" altLang="ko-KR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 .</a:t>
            </a:r>
            <a:r>
              <a:rPr lang="ko-KR" altLang="en-US" sz="1000" dirty="0" smtClean="0">
                <a:ea typeface="굴림체" pitchFamily="49" charset="-127"/>
              </a:rPr>
              <a:t>  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000" dirty="0" smtClean="0">
                <a:ea typeface="굴림체" pitchFamily="49" charset="-127"/>
              </a:rPr>
              <a:t> </a:t>
            </a:r>
          </a:p>
          <a:p>
            <a:pPr>
              <a:tabLst>
                <a:tab pos="482600" algn="l"/>
              </a:tabLst>
            </a:pPr>
            <a:r>
              <a:rPr lang="en-US" altLang="ko-KR" sz="1000" dirty="0" smtClean="0">
                <a:ea typeface="굴림체" pitchFamily="49" charset="-127"/>
              </a:rPr>
              <a:t>3) </a:t>
            </a:r>
            <a:r>
              <a:rPr lang="ru-RU" altLang="ko-KR" sz="1000" dirty="0" smtClean="0">
                <a:ea typeface="굴림체" pitchFamily="49" charset="-127"/>
              </a:rPr>
              <a:t>Если выбран  этот режим загорится </a:t>
            </a:r>
            <a:r>
              <a:rPr lang="en-US" altLang="ko-KR" sz="1000" dirty="0" smtClean="0">
                <a:ea typeface="굴림체" pitchFamily="49" charset="-127"/>
              </a:rPr>
              <a:t>“</a:t>
            </a:r>
            <a:r>
              <a:rPr lang="ru-RU" altLang="ko-KR" sz="1000" dirty="0" smtClean="0">
                <a:ea typeface="굴림체" pitchFamily="49" charset="-127"/>
              </a:rPr>
              <a:t>Включение</a:t>
            </a:r>
            <a:r>
              <a:rPr lang="en-US" altLang="ko-KR" sz="1000" dirty="0" smtClean="0">
                <a:ea typeface="굴림체" pitchFamily="49" charset="-127"/>
              </a:rPr>
              <a:t>”.</a:t>
            </a: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000" dirty="0" smtClean="0">
                <a:ea typeface="굴림체" pitchFamily="49" charset="-127"/>
              </a:rPr>
              <a:t>4) </a:t>
            </a:r>
            <a:r>
              <a:rPr lang="ru-RU" altLang="ko-KR" sz="1000" dirty="0" smtClean="0">
                <a:ea typeface="굴림체" pitchFamily="49" charset="-127"/>
              </a:rPr>
              <a:t>Для отмены режима нажмите еще раз 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Автовключение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endParaRPr lang="en-US" altLang="ko-KR" dirty="0">
              <a:ea typeface="굴림체" pitchFamily="49" charset="-127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76246" y="4337921"/>
            <a:ext cx="4052887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•"/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10. </a:t>
            </a:r>
            <a:r>
              <a:rPr lang="ru-RU" altLang="ko-KR" sz="1400" b="1" dirty="0" smtClean="0">
                <a:solidFill>
                  <a:schemeClr val="accent1"/>
                </a:solidFill>
                <a:ea typeface="굴림체" pitchFamily="49" charset="-127"/>
              </a:rPr>
              <a:t>Установка автоматического времени отключения</a:t>
            </a:r>
            <a:endParaRPr lang="en-US" altLang="ko-KR" sz="1400" b="1" dirty="0">
              <a:solidFill>
                <a:schemeClr val="accent1"/>
              </a:solidFill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ko-KR" altLang="en-US" sz="1000" dirty="0">
                <a:ea typeface="굴림체" pitchFamily="49" charset="-127"/>
              </a:rPr>
              <a:t/>
            </a:r>
            <a:br>
              <a:rPr lang="ko-KR" altLang="en-US" sz="1000" dirty="0">
                <a:ea typeface="굴림체" pitchFamily="49" charset="-127"/>
              </a:rPr>
            </a:br>
            <a:r>
              <a:rPr lang="en-US" altLang="ko-KR" sz="1000" dirty="0">
                <a:ea typeface="굴림체" pitchFamily="49" charset="-127"/>
              </a:rPr>
              <a:t>1)  </a:t>
            </a:r>
            <a:r>
              <a:rPr lang="ru-RU" altLang="ko-KR" sz="1000" dirty="0" smtClean="0">
                <a:ea typeface="굴림체" pitchFamily="49" charset="-127"/>
              </a:rPr>
              <a:t>Автоматическое отключение котла будет происходить в установленное ранее время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 marL="228600" indent="-228600">
              <a:tabLst>
                <a:tab pos="482600" algn="l"/>
              </a:tabLst>
            </a:pPr>
            <a:r>
              <a:rPr lang="en-US" altLang="ko-KR" sz="1000" dirty="0" smtClean="0">
                <a:ea typeface="굴림체" pitchFamily="49" charset="-127"/>
              </a:rPr>
              <a:t>2) </a:t>
            </a:r>
            <a:r>
              <a:rPr lang="ru-RU" altLang="ko-KR" sz="1000" dirty="0" smtClean="0">
                <a:ea typeface="굴림체" pitchFamily="49" charset="-127"/>
              </a:rPr>
              <a:t>Нажмите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Автовыключение</a:t>
            </a:r>
            <a:r>
              <a:rPr lang="en-US" altLang="ko-KR" sz="1000" dirty="0" smtClean="0">
                <a:ea typeface="굴림체" pitchFamily="49" charset="-127"/>
              </a:rPr>
              <a:t>] .</a:t>
            </a:r>
            <a:r>
              <a:rPr lang="ko-KR" altLang="en-US" sz="1000" dirty="0" smtClean="0">
                <a:ea typeface="굴림체" pitchFamily="49" charset="-127"/>
              </a:rPr>
              <a:t>  </a:t>
            </a: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000" dirty="0" smtClean="0">
                <a:ea typeface="굴림체" pitchFamily="49" charset="-127"/>
              </a:rPr>
              <a:t> </a:t>
            </a:r>
          </a:p>
          <a:p>
            <a:pPr>
              <a:tabLst>
                <a:tab pos="482600" algn="l"/>
              </a:tabLst>
            </a:pPr>
            <a:r>
              <a:rPr lang="en-US" altLang="ko-KR" sz="1000" dirty="0" smtClean="0">
                <a:ea typeface="굴림체" pitchFamily="49" charset="-127"/>
              </a:rPr>
              <a:t>3) </a:t>
            </a:r>
            <a:r>
              <a:rPr lang="ru-RU" altLang="ko-KR" sz="1000" dirty="0" smtClean="0">
                <a:ea typeface="굴림체" pitchFamily="49" charset="-127"/>
              </a:rPr>
              <a:t>Если выбран этот режим загорится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“</a:t>
            </a:r>
            <a:r>
              <a:rPr lang="ru-RU" altLang="ko-KR" sz="1000" dirty="0" smtClean="0">
                <a:ea typeface="굴림체" pitchFamily="49" charset="-127"/>
              </a:rPr>
              <a:t>Выключение</a:t>
            </a:r>
            <a:r>
              <a:rPr lang="en-US" altLang="ko-KR" sz="1000" dirty="0" smtClean="0">
                <a:ea typeface="굴림체" pitchFamily="49" charset="-127"/>
              </a:rPr>
              <a:t>” .</a:t>
            </a:r>
          </a:p>
          <a:p>
            <a:pPr>
              <a:tabLst>
                <a:tab pos="482600" algn="l"/>
              </a:tabLst>
            </a:pPr>
            <a:endParaRPr lang="en-US" altLang="ko-KR" sz="1000" dirty="0">
              <a:ea typeface="굴림체" pitchFamily="49" charset="-127"/>
            </a:endParaRPr>
          </a:p>
          <a:p>
            <a:pPr>
              <a:tabLst>
                <a:tab pos="482600" algn="l"/>
              </a:tabLst>
            </a:pPr>
            <a:r>
              <a:rPr lang="en-US" altLang="ko-KR" sz="1000" dirty="0" smtClean="0">
                <a:ea typeface="굴림체" pitchFamily="49" charset="-127"/>
              </a:rPr>
              <a:t>3) </a:t>
            </a:r>
            <a:r>
              <a:rPr lang="ru-RU" altLang="ko-KR" sz="1000" dirty="0" smtClean="0">
                <a:ea typeface="굴림체" pitchFamily="49" charset="-127"/>
              </a:rPr>
              <a:t>Для отмены режима нажмите еше раз кнопку </a:t>
            </a:r>
            <a:r>
              <a:rPr lang="en-US" altLang="ko-KR" sz="1000" dirty="0" smtClean="0">
                <a:ea typeface="굴림체" pitchFamily="49" charset="-127"/>
              </a:rPr>
              <a:t>[</a:t>
            </a:r>
            <a:r>
              <a:rPr lang="ru-RU" altLang="ko-KR" sz="1000" dirty="0" smtClean="0">
                <a:ea typeface="굴림체" pitchFamily="49" charset="-127"/>
              </a:rPr>
              <a:t>Автовыключение</a:t>
            </a:r>
            <a:r>
              <a:rPr lang="en-US" altLang="ko-KR" sz="1000" dirty="0" smtClean="0">
                <a:ea typeface="굴림체" pitchFamily="49" charset="-127"/>
              </a:rPr>
              <a:t>]</a:t>
            </a:r>
            <a:r>
              <a:rPr lang="ko-KR" altLang="en-US" sz="1000" dirty="0" smtClean="0">
                <a:ea typeface="굴림체" pitchFamily="49" charset="-127"/>
              </a:rPr>
              <a:t> </a:t>
            </a:r>
            <a:r>
              <a:rPr lang="en-US" altLang="ko-KR" sz="1000" dirty="0" smtClean="0">
                <a:ea typeface="굴림체" pitchFamily="49" charset="-127"/>
              </a:rPr>
              <a:t>.</a:t>
            </a:r>
            <a:endParaRPr lang="en-US" altLang="ko-KR" dirty="0">
              <a:ea typeface="굴림체" pitchFamily="49" charset="-127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33" y="5715009"/>
            <a:ext cx="1762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32" y="1785919"/>
            <a:ext cx="1771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82" y="2714613"/>
            <a:ext cx="381000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32" y="4776793"/>
            <a:ext cx="1771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32" y="2714613"/>
            <a:ext cx="17526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82" y="5715009"/>
            <a:ext cx="342900" cy="43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직사각형 3"/>
          <p:cNvSpPr>
            <a:spLocks noChangeArrowheads="1"/>
          </p:cNvSpPr>
          <p:nvPr/>
        </p:nvSpPr>
        <p:spPr bwMode="auto">
          <a:xfrm>
            <a:off x="1000142" y="857226"/>
            <a:ext cx="48577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/>
            <a:r>
              <a:rPr kumimoji="0" lang="ru-RU" altLang="ko-KR" sz="1200" spc="3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  <a:cs typeface="Mangal" pitchFamily="18" charset="0"/>
              </a:rPr>
              <a:t>Спасибо за покупку нашего товара.</a:t>
            </a:r>
            <a:endParaRPr kumimoji="0" lang="en-US" altLang="ko-KR" sz="1200" spc="300" dirty="0">
              <a:solidFill>
                <a:srgbClr val="000000"/>
              </a:solidFill>
              <a:latin typeface="Castellar" pitchFamily="18" charset="0"/>
              <a:ea typeface="새굴림" pitchFamily="18" charset="-127"/>
              <a:cs typeface="Mangal" pitchFamily="18" charset="0"/>
            </a:endParaRPr>
          </a:p>
        </p:txBody>
      </p:sp>
      <p:sp>
        <p:nvSpPr>
          <p:cNvPr id="3075" name="직사각형 5"/>
          <p:cNvSpPr>
            <a:spLocks noChangeArrowheads="1"/>
          </p:cNvSpPr>
          <p:nvPr/>
        </p:nvSpPr>
        <p:spPr bwMode="auto">
          <a:xfrm>
            <a:off x="2143116" y="99984"/>
            <a:ext cx="24128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ko-KR" altLang="en-US" sz="2000" b="1" dirty="0">
                <a:latin typeface="Book Antiqua" pitchFamily="18" charset="0"/>
                <a:ea typeface="맑은 고딕" pitchFamily="50" charset="-127"/>
              </a:rPr>
              <a:t>    </a:t>
            </a:r>
            <a:r>
              <a:rPr kumimoji="0" lang="ru-RU" altLang="ko-KR" sz="2000" b="1" dirty="0" smtClean="0">
                <a:latin typeface="Book Antiqua" pitchFamily="18" charset="0"/>
                <a:ea typeface="맑은 고딕" pitchFamily="50" charset="-127"/>
              </a:rPr>
              <a:t>СОДЕРЖАНИЕ</a:t>
            </a:r>
            <a:endParaRPr kumimoji="0" lang="ko-KR" altLang="en-US" sz="2000" b="1" dirty="0">
              <a:latin typeface="Book Antiqua" pitchFamily="18" charset="0"/>
              <a:ea typeface="맑은 고딕" pitchFamily="50" charset="-127"/>
            </a:endParaRPr>
          </a:p>
        </p:txBody>
      </p:sp>
      <p:sp>
        <p:nvSpPr>
          <p:cNvPr id="3076" name="직사각형 6"/>
          <p:cNvSpPr>
            <a:spLocks noChangeArrowheads="1"/>
          </p:cNvSpPr>
          <p:nvPr/>
        </p:nvSpPr>
        <p:spPr bwMode="auto">
          <a:xfrm>
            <a:off x="857232" y="1142976"/>
            <a:ext cx="5214938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 sz="1200" dirty="0"/>
              <a:t> 1. </a:t>
            </a:r>
            <a:r>
              <a:rPr kumimoji="0" lang="ru-RU" altLang="ko-KR" sz="1200" dirty="0" smtClean="0"/>
              <a:t>Меры предосторожности</a:t>
            </a:r>
            <a:r>
              <a:rPr kumimoji="0" lang="ko-KR" altLang="en-US" sz="1200" dirty="0" smtClean="0"/>
              <a:t>                           </a:t>
            </a:r>
            <a:r>
              <a:rPr kumimoji="0" lang="ru-RU" altLang="ko-KR" sz="1200" dirty="0" smtClean="0"/>
              <a:t>      </a:t>
            </a:r>
            <a:r>
              <a:rPr kumimoji="0" lang="ko-KR" altLang="en-US" sz="1200" dirty="0" smtClean="0"/>
              <a:t> ∙∙∙∙∙∙∙∙∙∙  </a:t>
            </a:r>
            <a:r>
              <a:rPr kumimoji="0" lang="en-US" altLang="ko-KR" sz="1200" dirty="0" smtClean="0"/>
              <a:t>3</a:t>
            </a:r>
            <a:r>
              <a:rPr kumimoji="0" lang="ko-KR" altLang="en-US" sz="1200" dirty="0" smtClean="0"/>
              <a:t> </a:t>
            </a:r>
            <a:r>
              <a:rPr kumimoji="0" lang="ru-RU" altLang="ko-KR" sz="1200" dirty="0" smtClean="0"/>
              <a:t>стр</a:t>
            </a:r>
            <a:r>
              <a:rPr kumimoji="0" lang="ko-KR" altLang="en-US" sz="1200" dirty="0" smtClean="0"/>
              <a:t> </a:t>
            </a:r>
            <a:endParaRPr kumimoji="0" lang="en-US" altLang="ko-KR" sz="1200" dirty="0"/>
          </a:p>
          <a:p>
            <a:endParaRPr kumimoji="0" lang="en-US" altLang="ko-KR" sz="1200" dirty="0"/>
          </a:p>
          <a:p>
            <a:r>
              <a:rPr kumimoji="0" lang="en-US" altLang="ko-KR" sz="1200" dirty="0"/>
              <a:t> 2.</a:t>
            </a:r>
            <a:r>
              <a:rPr kumimoji="0" lang="ko-KR" altLang="en-US" sz="1200" dirty="0"/>
              <a:t> </a:t>
            </a:r>
            <a:r>
              <a:rPr kumimoji="0" lang="ru-RU" altLang="ko-KR" sz="1200" dirty="0" smtClean="0"/>
              <a:t>Строение и обозначения </a:t>
            </a:r>
            <a:r>
              <a:rPr kumimoji="0" lang="ko-KR" altLang="en-US" sz="1200" dirty="0" smtClean="0"/>
              <a:t>                          </a:t>
            </a:r>
            <a:r>
              <a:rPr kumimoji="0" lang="ru-RU" altLang="ko-KR" sz="1200" dirty="0" smtClean="0"/>
              <a:t>     </a:t>
            </a:r>
            <a:r>
              <a:rPr kumimoji="0" lang="ko-KR" altLang="en-US" sz="1200" dirty="0" smtClean="0"/>
              <a:t>  </a:t>
            </a:r>
            <a:r>
              <a:rPr kumimoji="0" lang="ko-KR" altLang="en-US" sz="1200" dirty="0"/>
              <a:t>∙∙∙∙∙∙∙∙∙∙  </a:t>
            </a:r>
            <a:r>
              <a:rPr kumimoji="0" lang="ru-RU" altLang="ko-KR" sz="1200" dirty="0" smtClean="0"/>
              <a:t>4 стр</a:t>
            </a:r>
            <a:endParaRPr kumimoji="0" lang="en-US" altLang="ko-KR" sz="1200" dirty="0"/>
          </a:p>
          <a:p>
            <a:endParaRPr kumimoji="0" lang="en-US" altLang="ko-KR" sz="1200" dirty="0"/>
          </a:p>
          <a:p>
            <a:r>
              <a:rPr kumimoji="0" lang="en-US" altLang="ko-KR" sz="1200" dirty="0"/>
              <a:t> 3.</a:t>
            </a:r>
            <a:r>
              <a:rPr kumimoji="0" lang="ko-KR" altLang="en-US" sz="1200" dirty="0"/>
              <a:t> </a:t>
            </a:r>
            <a:r>
              <a:rPr kumimoji="0" lang="ru-RU" altLang="ko-KR" sz="1200" dirty="0" smtClean="0"/>
              <a:t>Установка в доме</a:t>
            </a:r>
            <a:r>
              <a:rPr kumimoji="0" lang="ko-KR" altLang="en-US" sz="1200" dirty="0" smtClean="0"/>
              <a:t>                                       </a:t>
            </a:r>
            <a:r>
              <a:rPr kumimoji="0" lang="ru-RU" altLang="ko-KR" sz="1200" dirty="0" smtClean="0"/>
              <a:t>     </a:t>
            </a:r>
            <a:r>
              <a:rPr kumimoji="0" lang="ko-KR" altLang="en-US" sz="1200" dirty="0" smtClean="0"/>
              <a:t> </a:t>
            </a:r>
            <a:r>
              <a:rPr kumimoji="0" lang="ko-KR" altLang="en-US" sz="1200" dirty="0"/>
              <a:t>∙∙∙∙∙∙∙∙∙∙  </a:t>
            </a:r>
            <a:r>
              <a:rPr kumimoji="0" lang="ru-RU" altLang="ko-KR" sz="1200" dirty="0" smtClean="0"/>
              <a:t>5 стр</a:t>
            </a:r>
            <a:endParaRPr kumimoji="0" lang="en-US" altLang="ko-KR" sz="1200" dirty="0" smtClean="0"/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 4.</a:t>
            </a:r>
            <a:r>
              <a:rPr kumimoji="0" lang="ko-KR" altLang="en-US" sz="1200" dirty="0" smtClean="0"/>
              <a:t> </a:t>
            </a:r>
            <a:r>
              <a:rPr kumimoji="0" lang="ru-RU" altLang="ko-KR" sz="1200" dirty="0" smtClean="0"/>
              <a:t>Способ установки                                            </a:t>
            </a:r>
            <a:r>
              <a:rPr kumimoji="0" lang="ko-KR" altLang="en-US" sz="1200" dirty="0" smtClean="0"/>
              <a:t>∙∙∙∙∙∙∙∙∙∙  </a:t>
            </a:r>
            <a:r>
              <a:rPr kumimoji="0" lang="ru-RU" altLang="ko-KR" sz="1200" dirty="0" smtClean="0"/>
              <a:t>6 стр</a:t>
            </a:r>
            <a:endParaRPr kumimoji="0" lang="en-US" altLang="ko-KR" sz="1200" dirty="0"/>
          </a:p>
          <a:p>
            <a:endParaRPr kumimoji="0" lang="en-US" altLang="ko-KR" sz="1200" dirty="0"/>
          </a:p>
          <a:p>
            <a:r>
              <a:rPr kumimoji="0" lang="en-US" altLang="ko-KR" sz="1200" dirty="0"/>
              <a:t> </a:t>
            </a:r>
            <a:r>
              <a:rPr kumimoji="0" lang="en-US" altLang="ko-KR" sz="1200" dirty="0" smtClean="0"/>
              <a:t>5.</a:t>
            </a:r>
            <a:r>
              <a:rPr kumimoji="0" lang="ko-KR" altLang="en-US" sz="1200" dirty="0" smtClean="0"/>
              <a:t> </a:t>
            </a:r>
            <a:r>
              <a:rPr kumimoji="0" lang="ru-RU" altLang="ko-KR" sz="1200" dirty="0" smtClean="0"/>
              <a:t>Установка дымохода</a:t>
            </a:r>
            <a:r>
              <a:rPr kumimoji="0" lang="ko-KR" altLang="en-US" sz="1200" dirty="0" smtClean="0"/>
              <a:t>                                  </a:t>
            </a:r>
            <a:r>
              <a:rPr kumimoji="0" lang="ru-RU" altLang="ko-KR" sz="1200" dirty="0" smtClean="0"/>
              <a:t>    </a:t>
            </a:r>
            <a:r>
              <a:rPr kumimoji="0" lang="ko-KR" altLang="en-US" sz="1200" dirty="0" smtClean="0"/>
              <a:t>   </a:t>
            </a:r>
            <a:r>
              <a:rPr kumimoji="0" lang="ko-KR" altLang="en-US" sz="1200" dirty="0"/>
              <a:t>∙∙∙∙∙∙∙∙∙  </a:t>
            </a:r>
            <a:r>
              <a:rPr kumimoji="0" lang="ru-RU" altLang="ko-KR" sz="1200" dirty="0" smtClean="0"/>
              <a:t>7 стр</a:t>
            </a:r>
            <a:endParaRPr kumimoji="0" lang="en-US" altLang="ko-KR" sz="1200" dirty="0"/>
          </a:p>
          <a:p>
            <a:endParaRPr kumimoji="0" lang="en-US" altLang="ko-KR" sz="1200" dirty="0"/>
          </a:p>
          <a:p>
            <a:r>
              <a:rPr kumimoji="0" lang="en-US" altLang="ko-KR" sz="1200" dirty="0"/>
              <a:t> </a:t>
            </a:r>
            <a:r>
              <a:rPr kumimoji="0" lang="en-US" altLang="ko-KR" sz="1200" dirty="0" smtClean="0"/>
              <a:t>6.</a:t>
            </a:r>
            <a:r>
              <a:rPr kumimoji="0" lang="ko-KR" altLang="en-US" sz="1200" dirty="0" smtClean="0"/>
              <a:t> </a:t>
            </a:r>
            <a:r>
              <a:rPr kumimoji="0" lang="ru-RU" altLang="ko-KR" sz="1200" dirty="0" smtClean="0"/>
              <a:t>Монтаж труб</a:t>
            </a:r>
            <a:r>
              <a:rPr kumimoji="0" lang="ko-KR" altLang="en-US" sz="1200" dirty="0" smtClean="0"/>
              <a:t>                                               </a:t>
            </a:r>
            <a:r>
              <a:rPr kumimoji="0" lang="ru-RU" altLang="ko-KR" sz="1200" dirty="0" smtClean="0"/>
              <a:t>    </a:t>
            </a:r>
            <a:r>
              <a:rPr kumimoji="0" lang="ko-KR" altLang="en-US" sz="1200" dirty="0" smtClean="0"/>
              <a:t>∙∙∙∙∙∙∙∙∙  </a:t>
            </a:r>
            <a:r>
              <a:rPr kumimoji="0" lang="ru-RU" altLang="ko-KR" sz="1200" dirty="0" smtClean="0"/>
              <a:t>8-</a:t>
            </a:r>
            <a:r>
              <a:rPr kumimoji="0" lang="en-US" altLang="ko-KR" sz="1200" dirty="0" smtClean="0"/>
              <a:t>9</a:t>
            </a:r>
            <a:r>
              <a:rPr kumimoji="0" lang="ru-RU" altLang="ko-KR" sz="1200" dirty="0" smtClean="0"/>
              <a:t>стр</a:t>
            </a:r>
            <a:endParaRPr kumimoji="0" lang="en-US" altLang="ko-KR" sz="1200" dirty="0"/>
          </a:p>
          <a:p>
            <a:endParaRPr kumimoji="0" lang="en-US" altLang="ko-KR" sz="1200" dirty="0"/>
          </a:p>
          <a:p>
            <a:r>
              <a:rPr kumimoji="0" lang="en-US" altLang="ko-KR" sz="1200" dirty="0"/>
              <a:t> </a:t>
            </a:r>
            <a:r>
              <a:rPr kumimoji="0" lang="en-US" altLang="ko-KR" sz="1200" dirty="0" smtClean="0"/>
              <a:t>7.</a:t>
            </a:r>
            <a:r>
              <a:rPr kumimoji="0" lang="ko-KR" altLang="en-US" sz="1200" dirty="0" smtClean="0"/>
              <a:t> </a:t>
            </a:r>
            <a:r>
              <a:rPr kumimoji="0" lang="ru-RU" altLang="ko-KR" sz="1200" dirty="0" smtClean="0"/>
              <a:t>Способы устранения неисправностей            </a:t>
            </a:r>
            <a:r>
              <a:rPr kumimoji="0" lang="en-US" altLang="ko-KR" sz="1200" dirty="0" smtClean="0"/>
              <a:t>    </a:t>
            </a:r>
            <a:r>
              <a:rPr kumimoji="0" lang="ru-RU" altLang="ko-KR" sz="1200" dirty="0" smtClean="0"/>
              <a:t> </a:t>
            </a:r>
            <a:r>
              <a:rPr kumimoji="0" lang="ko-KR" altLang="en-US" sz="1200" dirty="0" smtClean="0"/>
              <a:t> ∙∙∙∙∙∙∙∙∙ </a:t>
            </a:r>
            <a:r>
              <a:rPr kumimoji="0" lang="ru-RU" altLang="ko-KR" sz="1200" dirty="0" smtClean="0"/>
              <a:t>10 стр</a:t>
            </a:r>
            <a:r>
              <a:rPr kumimoji="0" lang="ko-KR" altLang="en-US" sz="1200" dirty="0" smtClean="0"/>
              <a:t>                      </a:t>
            </a:r>
            <a:endParaRPr kumimoji="0" lang="ru-RU" altLang="ko-KR" sz="1200" dirty="0" smtClean="0"/>
          </a:p>
          <a:p>
            <a:endParaRPr kumimoji="0" lang="en-US" altLang="ko-KR" sz="1200" dirty="0"/>
          </a:p>
          <a:p>
            <a:r>
              <a:rPr kumimoji="0" lang="en-US" altLang="ko-KR" sz="1200" dirty="0"/>
              <a:t> </a:t>
            </a:r>
            <a:r>
              <a:rPr kumimoji="0" lang="en-US" altLang="ko-KR" sz="1200" dirty="0" smtClean="0"/>
              <a:t>8.</a:t>
            </a:r>
            <a:r>
              <a:rPr kumimoji="0" lang="ko-KR" altLang="en-US" sz="1200" dirty="0" smtClean="0"/>
              <a:t> </a:t>
            </a:r>
            <a:r>
              <a:rPr kumimoji="0" lang="ru-RU" altLang="ko-KR" sz="1200" dirty="0" smtClean="0"/>
              <a:t>Дисплей на котле и пульте управления            </a:t>
            </a:r>
            <a:r>
              <a:rPr kumimoji="0" lang="en-US" altLang="ko-KR" sz="1200" dirty="0" smtClean="0"/>
              <a:t>   </a:t>
            </a:r>
            <a:r>
              <a:rPr kumimoji="0" lang="ru-RU" altLang="ko-KR" sz="1200" dirty="0" smtClean="0"/>
              <a:t> </a:t>
            </a:r>
            <a:r>
              <a:rPr kumimoji="0" lang="ko-KR" altLang="en-US" sz="1200" dirty="0" smtClean="0"/>
              <a:t>∙∙∙∙∙∙∙∙∙ </a:t>
            </a:r>
            <a:r>
              <a:rPr kumimoji="0" lang="ru-RU" altLang="ko-KR" sz="1200" dirty="0" smtClean="0"/>
              <a:t>11 стр</a:t>
            </a:r>
            <a:endParaRPr kumimoji="0" lang="en-US" altLang="ko-KR" sz="1200" dirty="0" smtClean="0"/>
          </a:p>
          <a:p>
            <a:endParaRPr kumimoji="0" lang="en-US" altLang="ko-KR" sz="1200" dirty="0"/>
          </a:p>
          <a:p>
            <a:r>
              <a:rPr kumimoji="0" lang="en-US" altLang="ko-KR" sz="1200" dirty="0"/>
              <a:t> </a:t>
            </a:r>
            <a:r>
              <a:rPr kumimoji="0" lang="en-US" altLang="ko-KR" sz="1200" dirty="0" smtClean="0"/>
              <a:t>9. </a:t>
            </a:r>
            <a:r>
              <a:rPr kumimoji="0" lang="ru-RU" altLang="ko-KR" sz="1200" dirty="0" smtClean="0"/>
              <a:t>Обозначения на панели управления             </a:t>
            </a:r>
            <a:r>
              <a:rPr kumimoji="0" lang="en-US" altLang="ko-KR" sz="1200" dirty="0" smtClean="0"/>
              <a:t>   </a:t>
            </a:r>
            <a:r>
              <a:rPr kumimoji="0" lang="ru-RU" altLang="ko-KR" sz="1200" dirty="0" smtClean="0"/>
              <a:t> </a:t>
            </a:r>
            <a:r>
              <a:rPr kumimoji="0" lang="ko-KR" altLang="en-US" sz="1200" dirty="0" smtClean="0"/>
              <a:t>∙∙∙∙∙∙∙∙∙  </a:t>
            </a:r>
            <a:r>
              <a:rPr kumimoji="0" lang="ru-RU" altLang="ko-KR" sz="1200" dirty="0" smtClean="0"/>
              <a:t>12-13 стр</a:t>
            </a:r>
            <a:endParaRPr kumimoji="0" lang="en-US" altLang="ko-KR" sz="1200" dirty="0"/>
          </a:p>
          <a:p>
            <a:endParaRPr kumimoji="0" lang="en-US" altLang="ko-KR" sz="1200" dirty="0"/>
          </a:p>
          <a:p>
            <a:r>
              <a:rPr kumimoji="0" lang="en-US" altLang="ko-KR" sz="1200" dirty="0" smtClean="0"/>
              <a:t>10. </a:t>
            </a:r>
            <a:r>
              <a:rPr kumimoji="0" lang="ru-RU" altLang="ko-KR" sz="1200" dirty="0" smtClean="0"/>
              <a:t>Работа с пультом управления                     </a:t>
            </a:r>
            <a:r>
              <a:rPr kumimoji="0" lang="en-US" altLang="ko-KR" sz="1200" dirty="0" smtClean="0"/>
              <a:t>  </a:t>
            </a:r>
            <a:r>
              <a:rPr kumimoji="0" lang="ru-RU" altLang="ko-KR" sz="1200" dirty="0" smtClean="0"/>
              <a:t>  </a:t>
            </a:r>
            <a:r>
              <a:rPr kumimoji="0" lang="ko-KR" altLang="en-US" sz="1200" dirty="0" smtClean="0"/>
              <a:t>∙∙∙∙∙∙∙∙∙  </a:t>
            </a:r>
            <a:r>
              <a:rPr kumimoji="0" lang="ru-RU" altLang="ko-KR" sz="1200" dirty="0" smtClean="0"/>
              <a:t>14-19 стр</a:t>
            </a:r>
            <a:endParaRPr kumimoji="0" lang="ko-KR" altLang="en-US" sz="1200" dirty="0"/>
          </a:p>
          <a:p>
            <a:endParaRPr kumimoji="0" lang="en-US" altLang="ko-KR" sz="1200" dirty="0"/>
          </a:p>
          <a:p>
            <a:r>
              <a:rPr kumimoji="0" lang="en-US" altLang="ko-KR" sz="1200" dirty="0" smtClean="0"/>
              <a:t>11. </a:t>
            </a:r>
            <a:r>
              <a:rPr kumimoji="0" lang="ru-RU" altLang="ko-KR" sz="1200" dirty="0" smtClean="0"/>
              <a:t>Тестирование</a:t>
            </a:r>
            <a:r>
              <a:rPr kumimoji="0" lang="ko-KR" altLang="en-US" sz="1200" dirty="0" smtClean="0"/>
              <a:t>                                           </a:t>
            </a:r>
            <a:r>
              <a:rPr kumimoji="0" lang="ru-RU" altLang="ko-KR" sz="1200" dirty="0" smtClean="0"/>
              <a:t> </a:t>
            </a:r>
            <a:r>
              <a:rPr kumimoji="0" lang="ko-KR" altLang="en-US" sz="1200" dirty="0" smtClean="0"/>
              <a:t> </a:t>
            </a:r>
            <a:r>
              <a:rPr kumimoji="0" lang="ru-RU" altLang="ko-KR" sz="1200" dirty="0" smtClean="0"/>
              <a:t>  </a:t>
            </a:r>
            <a:r>
              <a:rPr kumimoji="0" lang="ko-KR" altLang="en-US" sz="1200" dirty="0" smtClean="0"/>
              <a:t> </a:t>
            </a:r>
            <a:r>
              <a:rPr kumimoji="0" lang="ko-KR" altLang="en-US" sz="1200" dirty="0"/>
              <a:t>∙∙∙∙∙∙∙∙∙∙  </a:t>
            </a:r>
            <a:r>
              <a:rPr kumimoji="0" lang="ru-RU" altLang="ko-KR" sz="1200" dirty="0" smtClean="0"/>
              <a:t>20 стр</a:t>
            </a:r>
            <a:endParaRPr kumimoji="0" lang="en-US" altLang="ko-KR" sz="1200" dirty="0"/>
          </a:p>
          <a:p>
            <a:endParaRPr kumimoji="0" lang="en-US" altLang="ko-KR" sz="1200" dirty="0"/>
          </a:p>
          <a:p>
            <a:r>
              <a:rPr kumimoji="0" lang="en-US" altLang="ko-KR" sz="1200" dirty="0" smtClean="0"/>
              <a:t>12. </a:t>
            </a:r>
            <a:r>
              <a:rPr kumimoji="0" lang="ru-RU" altLang="ko-KR" sz="1200" dirty="0" smtClean="0"/>
              <a:t>Меры предосторожности при эксплуатации  </a:t>
            </a:r>
            <a:r>
              <a:rPr kumimoji="0" lang="en-US" altLang="ko-KR" sz="1200" dirty="0" smtClean="0"/>
              <a:t>      </a:t>
            </a:r>
            <a:r>
              <a:rPr kumimoji="0" lang="ko-KR" altLang="en-US" sz="1200" dirty="0" smtClean="0"/>
              <a:t>∙∙∙∙∙∙∙∙∙∙  </a:t>
            </a:r>
            <a:r>
              <a:rPr kumimoji="0" lang="en-US" altLang="ko-KR" sz="1200" dirty="0" smtClean="0"/>
              <a:t>21</a:t>
            </a:r>
            <a:r>
              <a:rPr kumimoji="0" lang="ru-RU" altLang="ko-KR" sz="1200" dirty="0" smtClean="0"/>
              <a:t> стр</a:t>
            </a:r>
            <a:endParaRPr kumimoji="0" lang="en-US" altLang="ko-KR" sz="1200" dirty="0"/>
          </a:p>
          <a:p>
            <a:endParaRPr kumimoji="0" lang="en-US" altLang="ko-KR" sz="1200" dirty="0"/>
          </a:p>
          <a:p>
            <a:r>
              <a:rPr kumimoji="0" lang="en-US" altLang="ko-KR" sz="1200" dirty="0" smtClean="0"/>
              <a:t>13.</a:t>
            </a:r>
            <a:r>
              <a:rPr kumimoji="0" lang="ko-KR" altLang="en-US" sz="1200" dirty="0" smtClean="0"/>
              <a:t> </a:t>
            </a:r>
            <a:r>
              <a:rPr kumimoji="0" lang="ru-RU" altLang="ko-KR" sz="1200" dirty="0" smtClean="0"/>
              <a:t>Перечень установки</a:t>
            </a:r>
            <a:r>
              <a:rPr kumimoji="0" lang="ko-KR" altLang="en-US" sz="1200" dirty="0" smtClean="0"/>
              <a:t>                                         ∙∙∙∙∙∙∙∙∙∙  </a:t>
            </a:r>
            <a:r>
              <a:rPr kumimoji="0" lang="en-US" altLang="ko-KR" sz="1200" dirty="0" smtClean="0"/>
              <a:t>23</a:t>
            </a:r>
            <a:r>
              <a:rPr kumimoji="0" lang="ru-RU" altLang="ko-KR" sz="1200" dirty="0" smtClean="0"/>
              <a:t> стр</a:t>
            </a:r>
            <a:endParaRPr kumimoji="0" lang="en-US" altLang="ko-KR" sz="1200" dirty="0" smtClean="0"/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14.</a:t>
            </a:r>
            <a:r>
              <a:rPr kumimoji="0" lang="ko-KR" altLang="en-US" sz="1200" dirty="0" smtClean="0"/>
              <a:t> </a:t>
            </a:r>
            <a:r>
              <a:rPr kumimoji="0" lang="ru-RU" altLang="ko-KR" sz="1200" dirty="0" smtClean="0"/>
              <a:t>Чистка котла                                               </a:t>
            </a:r>
            <a:r>
              <a:rPr kumimoji="0" lang="en-US" altLang="ko-KR" sz="1200" dirty="0" smtClean="0"/>
              <a:t>    </a:t>
            </a:r>
            <a:r>
              <a:rPr kumimoji="0" lang="ko-KR" altLang="en-US" sz="1200" dirty="0" smtClean="0"/>
              <a:t>∙∙∙∙∙∙∙∙∙∙  </a:t>
            </a:r>
            <a:r>
              <a:rPr kumimoji="0" lang="en-US" altLang="ko-KR" sz="1200" dirty="0" smtClean="0"/>
              <a:t>24</a:t>
            </a:r>
            <a:r>
              <a:rPr kumimoji="0" lang="ru-RU" altLang="ko-KR" sz="1200" dirty="0" smtClean="0"/>
              <a:t> стр</a:t>
            </a:r>
            <a:endParaRPr kumimoji="0" lang="en-US" altLang="ko-KR" sz="1200" dirty="0" smtClean="0"/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15.</a:t>
            </a:r>
            <a:r>
              <a:rPr kumimoji="0" lang="ru-RU" altLang="ko-KR" sz="1200" dirty="0" smtClean="0"/>
              <a:t> Электрика</a:t>
            </a:r>
            <a:r>
              <a:rPr kumimoji="0" lang="ko-KR" altLang="en-US" sz="1200" dirty="0" smtClean="0"/>
              <a:t>                                                       ∙∙∙∙∙∙∙∙∙∙  </a:t>
            </a:r>
            <a:r>
              <a:rPr kumimoji="0" lang="en-US" altLang="ko-KR" sz="1200" dirty="0" smtClean="0"/>
              <a:t>25</a:t>
            </a:r>
            <a:r>
              <a:rPr kumimoji="0" lang="ru-RU" altLang="ko-KR" sz="1200" dirty="0" smtClean="0"/>
              <a:t> стр</a:t>
            </a:r>
            <a:endParaRPr kumimoji="0" lang="en-US" altLang="ko-KR" sz="1200" dirty="0" smtClean="0"/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16.</a:t>
            </a:r>
            <a:r>
              <a:rPr kumimoji="0" lang="ru-RU" altLang="ko-KR" sz="1200" dirty="0" smtClean="0"/>
              <a:t>Полезные советы</a:t>
            </a:r>
            <a:r>
              <a:rPr kumimoji="0" lang="ko-KR" altLang="en-US" sz="1200" dirty="0" smtClean="0"/>
              <a:t>                                               ∙∙∙∙∙∙∙∙∙∙ </a:t>
            </a:r>
            <a:r>
              <a:rPr kumimoji="0" lang="en-US" altLang="ko-KR" sz="1200" dirty="0" smtClean="0"/>
              <a:t>26</a:t>
            </a:r>
            <a:r>
              <a:rPr kumimoji="0" lang="ru-RU" altLang="ko-KR" sz="1200" dirty="0" smtClean="0"/>
              <a:t> стр</a:t>
            </a:r>
            <a:endParaRPr kumimoji="0" lang="en-US" altLang="ko-KR" sz="1200" dirty="0" smtClean="0"/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17.</a:t>
            </a:r>
            <a:r>
              <a:rPr kumimoji="0" lang="ru-RU" altLang="ko-KR" sz="1200" dirty="0" smtClean="0"/>
              <a:t>Технические характеристики                          </a:t>
            </a:r>
            <a:r>
              <a:rPr kumimoji="0" lang="en-US" altLang="ko-KR" sz="1200" dirty="0" smtClean="0"/>
              <a:t>      </a:t>
            </a:r>
            <a:r>
              <a:rPr kumimoji="0" lang="ko-KR" altLang="en-US" sz="1200" dirty="0" smtClean="0"/>
              <a:t>∙∙∙∙∙∙∙∙∙∙ </a:t>
            </a:r>
            <a:r>
              <a:rPr kumimoji="0" lang="en-US" altLang="ko-KR" sz="1200" dirty="0" smtClean="0"/>
              <a:t>27</a:t>
            </a:r>
            <a:r>
              <a:rPr kumimoji="0" lang="ru-RU" altLang="ko-KR" sz="1200" dirty="0" smtClean="0"/>
              <a:t> стр</a:t>
            </a:r>
            <a:endParaRPr kumimoji="0" lang="en-US" altLang="ko-KR" sz="1200" dirty="0" smtClean="0"/>
          </a:p>
          <a:p>
            <a:endParaRPr kumimoji="0" lang="en-US" altLang="ko-KR" sz="1200" dirty="0" smtClean="0"/>
          </a:p>
          <a:p>
            <a:r>
              <a:rPr kumimoji="0" lang="en-US" altLang="ko-KR" sz="1200" dirty="0" smtClean="0"/>
              <a:t>18.</a:t>
            </a:r>
            <a:r>
              <a:rPr kumimoji="0" lang="ko-KR" altLang="en-US" sz="1200" dirty="0" smtClean="0"/>
              <a:t> </a:t>
            </a:r>
            <a:r>
              <a:rPr kumimoji="0" lang="ru-RU" altLang="ko-KR" sz="1200" dirty="0" smtClean="0"/>
              <a:t>Гарантия </a:t>
            </a:r>
            <a:r>
              <a:rPr kumimoji="0" lang="ko-KR" altLang="en-US" sz="1200" dirty="0" smtClean="0"/>
              <a:t>                                                         ∙∙∙∙∙∙∙∙∙∙ </a:t>
            </a:r>
            <a:r>
              <a:rPr kumimoji="0" lang="en-US" altLang="ko-KR" sz="1200" dirty="0" smtClean="0"/>
              <a:t>28</a:t>
            </a:r>
            <a:r>
              <a:rPr kumimoji="0" lang="ru-RU" altLang="ko-KR" sz="1200" dirty="0" smtClean="0"/>
              <a:t> стр</a:t>
            </a:r>
            <a:endParaRPr kumimoji="0" lang="ko-KR" altLang="en-US" sz="1200" dirty="0" smtClean="0"/>
          </a:p>
          <a:p>
            <a:endParaRPr kumimoji="0" lang="ko-KR" altLang="en-US" sz="1200" dirty="0" smtClean="0"/>
          </a:p>
          <a:p>
            <a:endParaRPr kumimoji="0" lang="ko-KR" altLang="en-US" sz="1200" dirty="0"/>
          </a:p>
          <a:p>
            <a:endParaRPr kumimoji="0" lang="ko-KR" altLang="en-US" sz="1200" dirty="0"/>
          </a:p>
          <a:p>
            <a:endParaRPr kumimoji="0" lang="ko-KR" altLang="en-US" sz="1200" dirty="0"/>
          </a:p>
          <a:p>
            <a:endParaRPr kumimoji="0" lang="ko-KR" altLang="en-US" sz="1200" dirty="0"/>
          </a:p>
          <a:p>
            <a:endParaRPr kumimoji="0" lang="ko-KR" altLang="en-US" sz="1200" dirty="0"/>
          </a:p>
          <a:p>
            <a:r>
              <a:rPr kumimoji="0" lang="ko-KR" altLang="en-US" sz="1200" dirty="0"/>
              <a:t> </a:t>
            </a:r>
          </a:p>
        </p:txBody>
      </p:sp>
      <p:cxnSp>
        <p:nvCxnSpPr>
          <p:cNvPr id="9" name="직선 연결선 8"/>
          <p:cNvCxnSpPr>
            <a:stCxn id="3076" idx="3"/>
            <a:endCxn id="3076" idx="3"/>
          </p:cNvCxnSpPr>
          <p:nvPr/>
        </p:nvCxnSpPr>
        <p:spPr>
          <a:xfrm>
            <a:off x="6072170" y="51594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a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3882" y="142845"/>
            <a:ext cx="63976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0" y="6155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80" name="_x78010848" descr="EMB0000083439b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55" y="8031223"/>
            <a:ext cx="11938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8043923"/>
            <a:ext cx="152717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25"/>
          <p:cNvSpPr>
            <a:spLocks noChangeArrowheads="1"/>
          </p:cNvSpPr>
          <p:nvPr/>
        </p:nvSpPr>
        <p:spPr bwMode="auto">
          <a:xfrm>
            <a:off x="5643564" y="8810706"/>
            <a:ext cx="38783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P2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P20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7414" name="직사각형 17"/>
          <p:cNvSpPr>
            <a:spLocks noChangeArrowheads="1"/>
          </p:cNvSpPr>
          <p:nvPr/>
        </p:nvSpPr>
        <p:spPr bwMode="auto">
          <a:xfrm>
            <a:off x="428626" y="2201863"/>
            <a:ext cx="6429375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/>
            <a:r>
              <a:rPr kumimoji="0" lang="en-US" altLang="ko-KR" sz="1000" dirty="0"/>
              <a:t>1. </a:t>
            </a:r>
            <a:r>
              <a:rPr kumimoji="0" lang="ru-RU" altLang="ko-KR" sz="1000" dirty="0" smtClean="0"/>
              <a:t>После установки  </a:t>
            </a:r>
            <a:r>
              <a:rPr lang="ru-RU" altLang="ko-KR" sz="1000" dirty="0" smtClean="0"/>
              <a:t>котла</a:t>
            </a:r>
            <a:r>
              <a:rPr kumimoji="0" lang="ru-RU" altLang="ko-KR" sz="1000" dirty="0" smtClean="0"/>
              <a:t> откройте дверцу топки и положите  внутрь древесное топливо</a:t>
            </a:r>
            <a:r>
              <a:rPr kumimoji="0" lang="en-US" altLang="ko-KR" sz="1000" dirty="0" smtClean="0"/>
              <a:t>. </a:t>
            </a:r>
            <a:r>
              <a:rPr kumimoji="0" lang="en-US" altLang="ko-KR" sz="1000" dirty="0"/>
              <a:t>/ </a:t>
            </a:r>
            <a:r>
              <a:rPr kumimoji="0" lang="ru-RU" altLang="ko-KR" sz="1000" dirty="0" smtClean="0"/>
              <a:t>Примерно 20 кг</a:t>
            </a:r>
            <a:endParaRPr kumimoji="0" lang="en-US" altLang="ko-KR" sz="1000" dirty="0"/>
          </a:p>
          <a:p>
            <a:pPr marL="228600" indent="-228600"/>
            <a:r>
              <a:rPr kumimoji="0" lang="en-US" altLang="ko-KR" sz="1000" dirty="0"/>
              <a:t> </a:t>
            </a:r>
          </a:p>
          <a:p>
            <a:pPr marL="228600" indent="-228600"/>
            <a:r>
              <a:rPr kumimoji="0" lang="en-US" altLang="ko-KR" sz="1000" dirty="0"/>
              <a:t>2. </a:t>
            </a:r>
            <a:r>
              <a:rPr kumimoji="0" lang="ru-RU" altLang="ko-KR" sz="1000" dirty="0" smtClean="0"/>
              <a:t>После соединения к электросети включите консоль управления</a:t>
            </a:r>
            <a:r>
              <a:rPr kumimoji="0" lang="en-US" altLang="ko-KR" sz="1000" dirty="0" smtClean="0"/>
              <a:t>. (</a:t>
            </a:r>
            <a:r>
              <a:rPr kumimoji="0" lang="ru-RU" altLang="ko-KR" sz="1000" dirty="0" smtClean="0"/>
              <a:t>На  консоли кнопки</a:t>
            </a:r>
            <a:r>
              <a:rPr kumimoji="0" lang="en-US" altLang="ko-KR" sz="1000" dirty="0" smtClean="0"/>
              <a:t> ON/OFF </a:t>
            </a:r>
            <a:r>
              <a:rPr kumimoji="0" lang="ko-KR" altLang="en-US" sz="1000" dirty="0" smtClean="0"/>
              <a:t> </a:t>
            </a:r>
            <a:r>
              <a:rPr kumimoji="0" lang="en-US" altLang="ko-KR" sz="1000" dirty="0"/>
              <a:t>/ </a:t>
            </a:r>
            <a:r>
              <a:rPr kumimoji="0" lang="ru-RU" altLang="ko-KR" sz="1000" dirty="0" smtClean="0"/>
              <a:t>Кнопка </a:t>
            </a:r>
            <a:r>
              <a:rPr kumimoji="0" lang="en-US" altLang="ko-KR" sz="1000" dirty="0" smtClean="0"/>
              <a:t>[</a:t>
            </a:r>
            <a:r>
              <a:rPr kumimoji="0" lang="ru-RU" altLang="ko-KR" sz="1000" dirty="0" smtClean="0"/>
              <a:t>Мощность</a:t>
            </a:r>
            <a:r>
              <a:rPr kumimoji="0" lang="en-US" altLang="ko-KR" sz="1000" dirty="0" smtClean="0"/>
              <a:t>]</a:t>
            </a:r>
            <a:r>
              <a:rPr kumimoji="0" lang="ru-RU" altLang="ko-KR" sz="1000" dirty="0" smtClean="0"/>
              <a:t> на настенном контроллере</a:t>
            </a:r>
            <a:r>
              <a:rPr kumimoji="0" lang="en-US" altLang="ko-KR" sz="1000" dirty="0" smtClean="0"/>
              <a:t>)</a:t>
            </a:r>
            <a:endParaRPr kumimoji="0" lang="en-US" altLang="ko-KR" sz="1000" dirty="0"/>
          </a:p>
          <a:p>
            <a:pPr marL="228600" indent="-228600"/>
            <a:endParaRPr kumimoji="0" lang="en-US" altLang="ko-KR" sz="1000" dirty="0"/>
          </a:p>
          <a:p>
            <a:pPr marL="228600" indent="-228600"/>
            <a:r>
              <a:rPr kumimoji="0" lang="en-US" altLang="ko-KR" sz="1000" dirty="0"/>
              <a:t>3. </a:t>
            </a:r>
            <a:r>
              <a:rPr kumimoji="0" lang="ru-RU" altLang="ko-KR" sz="1000" dirty="0" smtClean="0"/>
              <a:t>На консоли нажмите и удерживайте кнопку Топливо в течении 2 секунд</a:t>
            </a:r>
            <a:r>
              <a:rPr kumimoji="0" lang="en-US" altLang="ko-KR" sz="1100" dirty="0" smtClean="0"/>
              <a:t>. </a:t>
            </a:r>
            <a:endParaRPr kumimoji="0" lang="en-US" altLang="ko-KR" sz="1100" dirty="0"/>
          </a:p>
          <a:p>
            <a:pPr marL="228600" indent="-228600"/>
            <a:endParaRPr kumimoji="0" lang="en-US" altLang="ko-KR" sz="1100" dirty="0"/>
          </a:p>
          <a:p>
            <a:pPr marL="228600" indent="-228600"/>
            <a:r>
              <a:rPr kumimoji="0" lang="en-US" altLang="ko-KR" sz="1000" dirty="0">
                <a:solidFill>
                  <a:srgbClr val="FF0000"/>
                </a:solidFill>
              </a:rPr>
              <a:t>    </a:t>
            </a:r>
            <a:r>
              <a:rPr kumimoji="0" lang="en-US" altLang="ko-KR" sz="1000" dirty="0" smtClean="0">
                <a:solidFill>
                  <a:srgbClr val="FF0000"/>
                </a:solidFill>
              </a:rPr>
              <a:t>(*</a:t>
            </a:r>
            <a:r>
              <a:rPr kumimoji="0" lang="ru-RU" altLang="ko-KR" sz="1000" dirty="0" smtClean="0">
                <a:solidFill>
                  <a:srgbClr val="FF0000"/>
                </a:solidFill>
              </a:rPr>
              <a:t>Внимание</a:t>
            </a:r>
            <a:r>
              <a:rPr kumimoji="0" lang="ko-KR" altLang="en-US" sz="1000" dirty="0" smtClean="0">
                <a:solidFill>
                  <a:srgbClr val="FF0000"/>
                </a:solidFill>
              </a:rPr>
              <a:t> </a:t>
            </a:r>
            <a:r>
              <a:rPr kumimoji="0" lang="en-US" altLang="ko-KR" sz="1000" dirty="0">
                <a:solidFill>
                  <a:srgbClr val="FF0000"/>
                </a:solidFill>
              </a:rPr>
              <a:t>: </a:t>
            </a:r>
            <a:r>
              <a:rPr kumimoji="0" lang="ru-RU" altLang="ko-KR" sz="1000" dirty="0" smtClean="0">
                <a:solidFill>
                  <a:srgbClr val="FF0000"/>
                </a:solidFill>
              </a:rPr>
              <a:t>После нажатия кнопки Топливо не нажимайте другие кнопки в течении 5 минут</a:t>
            </a:r>
            <a:r>
              <a:rPr kumimoji="0" lang="en-US" altLang="ko-KR" sz="1000" dirty="0" smtClean="0">
                <a:solidFill>
                  <a:srgbClr val="FF0000"/>
                </a:solidFill>
              </a:rPr>
              <a:t>)</a:t>
            </a:r>
            <a:endParaRPr kumimoji="0" lang="en-US" altLang="ko-KR" sz="1000" dirty="0">
              <a:solidFill>
                <a:srgbClr val="FF0000"/>
              </a:solidFill>
            </a:endParaRPr>
          </a:p>
          <a:p>
            <a:pPr marL="228600" indent="-228600"/>
            <a:endParaRPr kumimoji="0" lang="en-US" altLang="ko-KR" sz="1100" dirty="0"/>
          </a:p>
          <a:p>
            <a:pPr marL="228600" indent="-228600"/>
            <a:r>
              <a:rPr kumimoji="0" lang="en-US" altLang="ko-KR" sz="1000" dirty="0"/>
              <a:t>4. </a:t>
            </a:r>
            <a:r>
              <a:rPr kumimoji="0" lang="ru-RU" altLang="ko-KR" sz="1000" dirty="0" smtClean="0"/>
              <a:t>Если на настенном контроллере повысить температуру</a:t>
            </a:r>
            <a:r>
              <a:rPr kumimoji="0" lang="en-US" altLang="ko-KR" sz="1000" dirty="0" smtClean="0"/>
              <a:t>,</a:t>
            </a:r>
            <a:r>
              <a:rPr kumimoji="0" lang="ru-RU" altLang="ko-KR" sz="1000" dirty="0" smtClean="0"/>
              <a:t>  температура в </a:t>
            </a:r>
            <a:r>
              <a:rPr lang="ru-RU" altLang="ko-KR" sz="1000" dirty="0" smtClean="0"/>
              <a:t>котла </a:t>
            </a:r>
            <a:r>
              <a:rPr kumimoji="0" lang="ru-RU" altLang="ko-KR" sz="1000" dirty="0" smtClean="0"/>
              <a:t>начнет повышаться </a:t>
            </a:r>
            <a:r>
              <a:rPr kumimoji="0" lang="en-US" altLang="ko-KR" sz="1000" dirty="0" smtClean="0"/>
              <a:t>.</a:t>
            </a:r>
            <a:endParaRPr kumimoji="0" lang="ko-KR" altLang="en-US" sz="1000" dirty="0"/>
          </a:p>
          <a:p>
            <a:pPr marL="228600" indent="-228600">
              <a:buFontTx/>
              <a:buAutoNum type="arabicPeriod"/>
            </a:pPr>
            <a:endParaRPr kumimoji="0" lang="en-US" altLang="ko-KR" sz="1000" dirty="0" smtClean="0"/>
          </a:p>
          <a:p>
            <a:pPr marL="228600" indent="-228600">
              <a:buFontTx/>
              <a:buAutoNum type="arabicPeriod"/>
            </a:pPr>
            <a:endParaRPr kumimoji="0" lang="en-US" altLang="ko-KR" sz="1000" dirty="0" smtClean="0"/>
          </a:p>
          <a:p>
            <a:pPr marL="228600" indent="-228600">
              <a:buFontTx/>
              <a:buAutoNum type="arabicPeriod"/>
            </a:pPr>
            <a:endParaRPr kumimoji="0" lang="en-US" altLang="ko-KR" sz="1000" dirty="0" smtClean="0"/>
          </a:p>
          <a:p>
            <a:pPr marL="228600" indent="-228600"/>
            <a:r>
              <a:rPr kumimoji="0" lang="ru-RU" altLang="ko-KR" sz="1000" dirty="0" smtClean="0"/>
              <a:t>Про</a:t>
            </a:r>
            <a:r>
              <a:rPr kumimoji="0" lang="en-US" altLang="ko-KR" sz="1000" dirty="0" smtClean="0"/>
              <a:t>в</a:t>
            </a:r>
            <a:r>
              <a:rPr kumimoji="0" lang="ru-RU" altLang="ko-KR" sz="1000" dirty="0" smtClean="0"/>
              <a:t>ерка </a:t>
            </a:r>
            <a:endParaRPr kumimoji="0" lang="en-US" altLang="ko-KR" sz="1000" dirty="0" smtClean="0"/>
          </a:p>
          <a:p>
            <a:pPr marL="228600" indent="-228600"/>
            <a:endParaRPr kumimoji="0" lang="en-US" altLang="ko-KR" sz="1000" dirty="0" smtClean="0"/>
          </a:p>
          <a:p>
            <a:pPr marL="228600" indent="-228600"/>
            <a:r>
              <a:rPr kumimoji="0" lang="en-US" altLang="ko-KR" sz="1000" dirty="0" smtClean="0"/>
              <a:t>1.</a:t>
            </a:r>
            <a:r>
              <a:rPr kumimoji="0" lang="ru-RU" altLang="ko-KR" sz="1000" dirty="0" smtClean="0"/>
              <a:t>Если возгорание не происходит</a:t>
            </a:r>
            <a:r>
              <a:rPr kumimoji="0" lang="ko-KR" altLang="en-US" sz="1000" dirty="0" smtClean="0"/>
              <a:t> </a:t>
            </a:r>
            <a:r>
              <a:rPr kumimoji="0" lang="ru-RU" altLang="ko-KR" sz="1000" dirty="0" smtClean="0"/>
              <a:t>проверьте напряжение сети</a:t>
            </a:r>
            <a:r>
              <a:rPr kumimoji="0" lang="ko-KR" altLang="en-US" sz="1000" dirty="0" smtClean="0"/>
              <a:t> </a:t>
            </a:r>
            <a:r>
              <a:rPr kumimoji="0" lang="en-US" altLang="ko-KR" sz="1000" dirty="0" smtClean="0"/>
              <a:t>220V / 60Hz.</a:t>
            </a:r>
          </a:p>
          <a:p>
            <a:pPr marL="228600" indent="-228600"/>
            <a:endParaRPr kumimoji="0" lang="en-US" altLang="ko-KR" sz="1000" dirty="0" smtClean="0"/>
          </a:p>
          <a:p>
            <a:pPr marL="228600" indent="-228600"/>
            <a:r>
              <a:rPr kumimoji="0" lang="en-US" altLang="ko-KR" sz="1000" dirty="0" smtClean="0"/>
              <a:t>2. </a:t>
            </a:r>
            <a:r>
              <a:rPr kumimoji="0" lang="ru-RU" altLang="ko-KR" sz="1000" dirty="0" smtClean="0"/>
              <a:t>Проверьте поджигающее  устройство</a:t>
            </a:r>
            <a:r>
              <a:rPr kumimoji="0" lang="en-US" altLang="ko-KR" sz="1000" dirty="0" smtClean="0"/>
              <a:t>.</a:t>
            </a:r>
          </a:p>
          <a:p>
            <a:pPr marL="228600" indent="-228600"/>
            <a:endParaRPr kumimoji="0" lang="en-US" altLang="ko-KR" sz="1000" dirty="0" smtClean="0"/>
          </a:p>
          <a:p>
            <a:pPr marL="228600" indent="-228600"/>
            <a:r>
              <a:rPr kumimoji="0" lang="en-US" altLang="ko-KR" sz="1000" dirty="0" smtClean="0"/>
              <a:t>3. </a:t>
            </a:r>
            <a:r>
              <a:rPr kumimoji="0" lang="ru-RU" altLang="ko-KR" sz="1000" dirty="0" smtClean="0"/>
              <a:t>Проверьте нет ли  утечки в топливных шлангах.</a:t>
            </a:r>
            <a:endParaRPr kumimoji="0" lang="en-US" altLang="ko-KR" sz="1000" dirty="0" smtClean="0"/>
          </a:p>
          <a:p>
            <a:pPr marL="228600" indent="-228600"/>
            <a:endParaRPr kumimoji="0" lang="en-US" altLang="ko-KR" sz="1000" dirty="0" smtClean="0"/>
          </a:p>
          <a:p>
            <a:pPr marL="228600" indent="-228600"/>
            <a:r>
              <a:rPr kumimoji="0" lang="en-US" altLang="ko-KR" sz="1000" dirty="0" smtClean="0"/>
              <a:t>4. </a:t>
            </a:r>
            <a:r>
              <a:rPr kumimoji="0" lang="ru-RU" altLang="ko-KR" sz="1000" dirty="0" smtClean="0"/>
              <a:t>Проверьте не сместился ли датчик  огня</a:t>
            </a:r>
            <a:r>
              <a:rPr kumimoji="0" lang="en-US" altLang="ko-KR" sz="1000" dirty="0" smtClean="0"/>
              <a:t>.</a:t>
            </a:r>
          </a:p>
          <a:p>
            <a:pPr marL="228600" indent="-228600"/>
            <a:endParaRPr kumimoji="0" lang="en-US" altLang="ko-KR" sz="1000" dirty="0" smtClean="0"/>
          </a:p>
          <a:p>
            <a:pPr marL="228600" indent="-228600"/>
            <a:r>
              <a:rPr kumimoji="0" lang="en-US" altLang="ko-KR" sz="1000" dirty="0" smtClean="0"/>
              <a:t>5. </a:t>
            </a:r>
            <a:r>
              <a:rPr kumimoji="0" lang="ru-RU" altLang="ko-KR" sz="1000" dirty="0" smtClean="0"/>
              <a:t>Проверьте не выливается ли вода из бака</a:t>
            </a:r>
            <a:r>
              <a:rPr kumimoji="0" lang="en-US" altLang="ko-KR" sz="1000" dirty="0" smtClean="0"/>
              <a:t>.</a:t>
            </a:r>
            <a:endParaRPr kumimoji="0" lang="ko-KR" altLang="en-US" sz="1000" dirty="0"/>
          </a:p>
          <a:p>
            <a:pPr marL="228600" indent="-228600">
              <a:buFontTx/>
              <a:buAutoNum type="arabicPeriod"/>
            </a:pPr>
            <a:endParaRPr kumimoji="0" lang="ko-KR" altLang="en-US" sz="1000" dirty="0"/>
          </a:p>
          <a:p>
            <a:pPr marL="228600" indent="-228600">
              <a:buFontTx/>
              <a:buAutoNum type="arabicPeriod"/>
            </a:pPr>
            <a:endParaRPr kumimoji="0" lang="ko-KR" altLang="en-US" sz="1000" dirty="0"/>
          </a:p>
        </p:txBody>
      </p:sp>
      <p:sp>
        <p:nvSpPr>
          <p:cNvPr id="7" name="직사각형 6"/>
          <p:cNvSpPr/>
          <p:nvPr/>
        </p:nvSpPr>
        <p:spPr>
          <a:xfrm>
            <a:off x="1500174" y="642910"/>
            <a:ext cx="427552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11. </a:t>
            </a:r>
            <a:r>
              <a:rPr lang="ru-RU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Тестирование</a:t>
            </a:r>
            <a:endParaRPr lang="en-US" altLang="ko-K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P21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8438" name="직사각형 17"/>
          <p:cNvSpPr>
            <a:spLocks noChangeArrowheads="1"/>
          </p:cNvSpPr>
          <p:nvPr/>
        </p:nvSpPr>
        <p:spPr bwMode="auto">
          <a:xfrm>
            <a:off x="0" y="1357290"/>
            <a:ext cx="6858000" cy="918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kumimoji="0" lang="en-US" altLang="ko-KR" sz="1600" b="1" dirty="0" smtClean="0">
                <a:latin typeface="바탕" pitchFamily="18" charset="-127"/>
                <a:ea typeface="바탕" pitchFamily="18" charset="-127"/>
              </a:rPr>
              <a:t>※ </a:t>
            </a:r>
            <a:r>
              <a:rPr kumimoji="0" lang="ru-RU" altLang="ko-KR" sz="1600" b="1" dirty="0" smtClean="0">
                <a:latin typeface="바탕" pitchFamily="18" charset="-127"/>
                <a:ea typeface="바탕" pitchFamily="18" charset="-127"/>
              </a:rPr>
              <a:t>Методы хранения  древесного топлива</a:t>
            </a:r>
            <a:endParaRPr kumimoji="0" lang="ko-KR" altLang="en-US" sz="16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1. </a:t>
            </a:r>
            <a:r>
              <a:rPr kumimoji="0" lang="ru-RU" altLang="ko-KR" sz="1000" dirty="0" smtClean="0"/>
              <a:t>В летнее время из за влажности  не кладите слишком много топлива в топку, так как гранулам будет трудно сгореть полностью.</a:t>
            </a:r>
            <a:endParaRPr kumimoji="0" lang="en-US" altLang="ko-KR" sz="1000" dirty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/>
              <a:t>  </a:t>
            </a:r>
            <a:r>
              <a:rPr kumimoji="0" lang="en-US" altLang="ko-KR" sz="1000" dirty="0" smtClean="0"/>
              <a:t> </a:t>
            </a:r>
            <a:r>
              <a:rPr kumimoji="0" lang="en-US" altLang="ko-KR" sz="1000" dirty="0"/>
              <a:t>- </a:t>
            </a:r>
            <a:r>
              <a:rPr kumimoji="0" lang="ru-RU" altLang="ko-KR" sz="1000" dirty="0" smtClean="0"/>
              <a:t>Из за особенностей гранул </a:t>
            </a:r>
            <a:r>
              <a:rPr kumimoji="0" lang="en-US" altLang="ko-KR" sz="1000" dirty="0" smtClean="0"/>
              <a:t>в</a:t>
            </a:r>
            <a:r>
              <a:rPr kumimoji="0" lang="ru-RU" altLang="ko-KR" sz="1000" dirty="0" smtClean="0"/>
              <a:t>озникает проблема  </a:t>
            </a:r>
            <a:r>
              <a:rPr kumimoji="0" lang="en-US" altLang="ko-KR" sz="1000" dirty="0" smtClean="0"/>
              <a:t>“</a:t>
            </a:r>
            <a:r>
              <a:rPr kumimoji="0" lang="ru-RU" altLang="ko-KR" sz="1000" dirty="0" smtClean="0"/>
              <a:t>винта</a:t>
            </a:r>
            <a:r>
              <a:rPr kumimoji="0" lang="en-US" altLang="ko-KR" sz="1000" dirty="0" smtClean="0"/>
              <a:t>”.</a:t>
            </a:r>
            <a:endParaRPr kumimoji="0" lang="en-US" altLang="ko-KR" sz="1000" dirty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2. </a:t>
            </a:r>
            <a:r>
              <a:rPr kumimoji="0" lang="ru-RU" altLang="ko-KR" sz="1000" dirty="0" smtClean="0"/>
              <a:t>Храните гранулы в защищенном от влаги месте не касаясь пола</a:t>
            </a:r>
            <a:r>
              <a:rPr kumimoji="0" lang="en-US" altLang="ko-KR" sz="1000" dirty="0" smtClean="0"/>
              <a:t>.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 3. </a:t>
            </a:r>
            <a:r>
              <a:rPr kumimoji="0" lang="ru-RU" altLang="ko-KR" sz="1000" dirty="0" smtClean="0"/>
              <a:t>Во избежании возгорания  храните упаковки с топливом вдали от </a:t>
            </a:r>
            <a:r>
              <a:rPr lang="ru-RU" altLang="ko-KR" sz="1000" dirty="0" smtClean="0"/>
              <a:t>котла</a:t>
            </a:r>
            <a:r>
              <a:rPr kumimoji="0" lang="en-US" altLang="ko-KR" sz="1000" dirty="0" smtClean="0"/>
              <a:t>.</a:t>
            </a:r>
            <a:endParaRPr kumimoji="0" lang="en-US" altLang="ko-KR" sz="1000" dirty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4. </a:t>
            </a:r>
            <a:r>
              <a:rPr kumimoji="0" lang="ru-RU" altLang="ko-KR" sz="1000" dirty="0" smtClean="0"/>
              <a:t>Открытые упаковки храните герметично чтобы внутрь не попала влага</a:t>
            </a:r>
            <a:r>
              <a:rPr kumimoji="0" lang="en-US" altLang="ko-KR" sz="1000" dirty="0" smtClean="0"/>
              <a:t>.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5. </a:t>
            </a:r>
            <a:r>
              <a:rPr kumimoji="0" lang="ru-RU" altLang="ko-KR" sz="1000" dirty="0" smtClean="0"/>
              <a:t>Причинами плохой работы </a:t>
            </a:r>
            <a:r>
              <a:rPr lang="ru-RU" altLang="ko-KR" sz="1000" dirty="0" smtClean="0"/>
              <a:t>котлов</a:t>
            </a:r>
            <a:r>
              <a:rPr kumimoji="0" lang="ru-RU" altLang="ko-KR" sz="1000" dirty="0" smtClean="0"/>
              <a:t> работающих на твердом топливе могут быть плохо очищенная топка, неправильно установленная труба. Обязательно монтируйте все подключения согласно инструкции, а также тщательно очищайте топку.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6. </a:t>
            </a:r>
            <a:r>
              <a:rPr kumimoji="0" lang="ru-RU" altLang="ko-KR" sz="1000" dirty="0" smtClean="0"/>
              <a:t>Поломка </a:t>
            </a:r>
            <a:r>
              <a:rPr lang="ru-RU" altLang="ko-KR" sz="1000" dirty="0" smtClean="0"/>
              <a:t>котлов</a:t>
            </a:r>
            <a:r>
              <a:rPr kumimoji="0" lang="ru-RU" altLang="ko-KR" sz="1000" dirty="0" smtClean="0"/>
              <a:t> в случае неправильной очистки топки котла является не гарантийным случаем</a:t>
            </a:r>
            <a:r>
              <a:rPr kumimoji="0" lang="en-US" altLang="ko-KR" sz="1000" dirty="0" smtClean="0"/>
              <a:t>.</a:t>
            </a:r>
          </a:p>
          <a:p>
            <a:pPr marL="228600" indent="-228600">
              <a:lnSpc>
                <a:spcPct val="150000"/>
              </a:lnSpc>
            </a:pPr>
            <a:endParaRPr kumimoji="0"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600" b="1" dirty="0" smtClean="0">
                <a:latin typeface="바탕" pitchFamily="18" charset="-127"/>
                <a:ea typeface="바탕" pitchFamily="18" charset="-127"/>
              </a:rPr>
              <a:t>※ </a:t>
            </a:r>
            <a:r>
              <a:rPr kumimoji="0" lang="ru-RU" altLang="ko-KR" sz="1600" b="1" dirty="0" smtClean="0">
                <a:latin typeface="바탕" pitchFamily="18" charset="-127"/>
                <a:ea typeface="바탕" pitchFamily="18" charset="-127"/>
              </a:rPr>
              <a:t>Меры предосторожности при экплуатации </a:t>
            </a:r>
            <a:r>
              <a:rPr lang="ru-RU" altLang="ko-KR" sz="1600" b="1" dirty="0" smtClean="0">
                <a:latin typeface="바탕" pitchFamily="18" charset="-127"/>
                <a:ea typeface="바탕" pitchFamily="18" charset="-127"/>
              </a:rPr>
              <a:t>котла</a:t>
            </a:r>
            <a:endParaRPr kumimoji="0" lang="en-US" altLang="ko-KR" sz="1600" b="1" dirty="0" smtClean="0">
              <a:latin typeface="바탕" pitchFamily="18" charset="-127"/>
              <a:ea typeface="바탕" pitchFamily="18" charset="-127"/>
            </a:endParaRPr>
          </a:p>
          <a:p>
            <a:pPr marL="228600" indent="-228600">
              <a:lnSpc>
                <a:spcPct val="150000"/>
              </a:lnSpc>
            </a:pPr>
            <a:endParaRPr kumimoji="0" lang="en-US" altLang="ko-KR" sz="900" dirty="0" smtClean="0"/>
          </a:p>
          <a:p>
            <a:pPr marL="228600" indent="-228600">
              <a:lnSpc>
                <a:spcPct val="150000"/>
              </a:lnSpc>
            </a:pPr>
            <a:r>
              <a:rPr lang="en-US" altLang="ko-KR" sz="900" dirty="0" smtClean="0"/>
              <a:t>1.</a:t>
            </a:r>
            <a:r>
              <a:rPr lang="ko-KR" altLang="en-US" sz="900" dirty="0" smtClean="0"/>
              <a:t> </a:t>
            </a:r>
            <a:r>
              <a:rPr lang="ru-RU" altLang="ko-KR" sz="900" dirty="0" smtClean="0"/>
              <a:t>Проверьте бак с водой, если произойдет повышение температуры и давления,откройте предохрагительный клапан слива воды.</a:t>
            </a:r>
            <a:endParaRPr kumimoji="0" lang="en-US" altLang="ko-KR" sz="9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900" dirty="0" smtClean="0"/>
              <a:t>2. </a:t>
            </a:r>
            <a:r>
              <a:rPr kumimoji="0" lang="ru-RU" altLang="ko-KR" sz="900" dirty="0" smtClean="0"/>
              <a:t>При чистке топки необходимо чистить не только зольник, но и полость под ним</a:t>
            </a:r>
            <a:r>
              <a:rPr kumimoji="0" lang="en-US" altLang="ko-KR" sz="900" dirty="0" smtClean="0"/>
              <a:t>.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900" dirty="0" smtClean="0"/>
              <a:t>3. </a:t>
            </a:r>
            <a:r>
              <a:rPr kumimoji="0" lang="ru-RU" altLang="ko-KR" sz="900" dirty="0" smtClean="0"/>
              <a:t>Чистку топки необходимо проводить не реже 1 раза в месяц.</a:t>
            </a:r>
            <a:endParaRPr kumimoji="0" lang="en-US" altLang="ko-KR" sz="9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900" dirty="0" smtClean="0"/>
              <a:t>4. </a:t>
            </a:r>
            <a:r>
              <a:rPr kumimoji="0" lang="ru-RU" altLang="ko-KR" sz="900" dirty="0" smtClean="0"/>
              <a:t>Монтаж корпуса котла не может быть произведен потребителем</a:t>
            </a:r>
            <a:r>
              <a:rPr kumimoji="0" lang="en-US" altLang="ko-KR" sz="900" dirty="0" smtClean="0"/>
              <a:t>. </a:t>
            </a:r>
            <a:r>
              <a:rPr kumimoji="0" lang="ru-RU" altLang="ko-KR" sz="900" dirty="0" smtClean="0"/>
              <a:t>Никакие кнопки не нажимайте</a:t>
            </a:r>
            <a:r>
              <a:rPr kumimoji="0" lang="en-US" altLang="ko-KR" sz="900" dirty="0" smtClean="0"/>
              <a:t>.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900" dirty="0" smtClean="0"/>
              <a:t>5. </a:t>
            </a:r>
            <a:r>
              <a:rPr kumimoji="0" lang="ru-RU" altLang="ko-KR" sz="900" dirty="0" smtClean="0"/>
              <a:t>Следите чтобы вода не попадала на панель светодиодов и микросхемы</a:t>
            </a:r>
            <a:r>
              <a:rPr kumimoji="0" lang="en-US" altLang="ko-KR" sz="900" dirty="0" smtClean="0"/>
              <a:t>. 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900" dirty="0" smtClean="0"/>
              <a:t>6.</a:t>
            </a:r>
            <a:r>
              <a:rPr kumimoji="0" lang="ko-KR" altLang="en-US" sz="900" dirty="0" smtClean="0"/>
              <a:t> </a:t>
            </a:r>
            <a:r>
              <a:rPr kumimoji="0" lang="ru-RU" altLang="ko-KR" sz="900" dirty="0" smtClean="0"/>
              <a:t>Перед открыванием дверцы топки, проверьте температуру котла</a:t>
            </a:r>
            <a:r>
              <a:rPr kumimoji="0" lang="en-US" altLang="ko-KR" sz="900" dirty="0" smtClean="0"/>
              <a:t>.</a:t>
            </a:r>
            <a:r>
              <a:rPr kumimoji="0" lang="ru-RU" altLang="ko-KR" sz="900" dirty="0" smtClean="0"/>
              <a:t> Есть риск получить ожог.</a:t>
            </a:r>
            <a:endParaRPr kumimoji="0" lang="en-US" altLang="ko-KR" sz="9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900" dirty="0" smtClean="0"/>
              <a:t>7.</a:t>
            </a:r>
            <a:r>
              <a:rPr kumimoji="0" lang="ko-KR" altLang="en-US" sz="900" dirty="0" smtClean="0"/>
              <a:t> </a:t>
            </a:r>
            <a:r>
              <a:rPr kumimoji="0" lang="ru-RU" altLang="ko-KR" sz="900" dirty="0" smtClean="0"/>
              <a:t>Перед открытием дверцы проверьте температуру котла. Есть риск получить ожог</a:t>
            </a:r>
            <a:r>
              <a:rPr kumimoji="0" lang="en-US" altLang="ko-KR" sz="900" dirty="0" smtClean="0"/>
              <a:t>.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900" dirty="0" smtClean="0"/>
              <a:t>8.</a:t>
            </a:r>
            <a:r>
              <a:rPr kumimoji="0" lang="ko-KR" altLang="en-US" sz="900" dirty="0" smtClean="0"/>
              <a:t> </a:t>
            </a:r>
            <a:r>
              <a:rPr kumimoji="0" lang="ru-RU" altLang="ko-KR" sz="900" dirty="0" smtClean="0"/>
              <a:t>Не открывайте иллюминатор во время горения.</a:t>
            </a:r>
            <a:endParaRPr kumimoji="0" lang="en-US" altLang="ko-KR" sz="9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900" dirty="0" smtClean="0"/>
              <a:t>9.</a:t>
            </a:r>
            <a:r>
              <a:rPr kumimoji="0" lang="ru-RU" altLang="ko-KR" sz="900" dirty="0" smtClean="0"/>
              <a:t>Не использовать </a:t>
            </a:r>
            <a:r>
              <a:rPr lang="ru-RU" altLang="ko-KR" sz="900" dirty="0" smtClean="0"/>
              <a:t>котел</a:t>
            </a:r>
            <a:r>
              <a:rPr kumimoji="0" lang="ru-RU" altLang="ko-KR" sz="900" dirty="0" smtClean="0"/>
              <a:t> более 3 часов, так как это может повлиять на накопление пепла, закупориванию воздушных отверстий,вплоть до поломки котла.</a:t>
            </a:r>
            <a:r>
              <a:rPr kumimoji="0" lang="en-US" altLang="ko-KR" sz="900" dirty="0" smtClean="0"/>
              <a:t> </a:t>
            </a:r>
            <a:endParaRPr kumimoji="0" lang="ru-RU" altLang="ko-KR" sz="9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900" dirty="0" smtClean="0"/>
              <a:t>10. </a:t>
            </a:r>
            <a:r>
              <a:rPr kumimoji="0" lang="ru-RU" altLang="ko-KR" sz="900" dirty="0" smtClean="0"/>
              <a:t>Если </a:t>
            </a:r>
            <a:r>
              <a:rPr lang="ru-RU" altLang="ko-KR" sz="900" dirty="0" smtClean="0"/>
              <a:t>котел</a:t>
            </a:r>
            <a:r>
              <a:rPr kumimoji="0" lang="ru-RU" altLang="ko-KR" sz="900" dirty="0" smtClean="0"/>
              <a:t> не используется длительное тщательно почистите </a:t>
            </a:r>
            <a:r>
              <a:rPr lang="ru-RU" altLang="ko-KR" sz="900" dirty="0" smtClean="0"/>
              <a:t>его, </a:t>
            </a:r>
            <a:r>
              <a:rPr kumimoji="0" lang="ru-RU" altLang="ko-KR" sz="900" dirty="0" smtClean="0"/>
              <a:t>чтобы  зимой избежать провалов зажигания,неполного сгорания гранул и др</a:t>
            </a:r>
            <a:r>
              <a:rPr kumimoji="0" lang="en-US" altLang="ko-KR" sz="900" dirty="0" smtClean="0"/>
              <a:t>у</a:t>
            </a:r>
            <a:r>
              <a:rPr kumimoji="0" lang="ru-RU" altLang="ko-KR" sz="900" dirty="0" smtClean="0"/>
              <a:t>гих неисправностей.</a:t>
            </a:r>
            <a:endParaRPr kumimoji="0" lang="en-US" altLang="ko-KR" sz="900" dirty="0" smtClean="0"/>
          </a:p>
          <a:p>
            <a:pPr marL="228600" indent="-228600">
              <a:lnSpc>
                <a:spcPct val="150000"/>
              </a:lnSpc>
            </a:pP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endParaRPr kumimoji="0" lang="ko-KR" altLang="en-US" sz="10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50000"/>
              </a:lnSpc>
            </a:pP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endParaRPr kumimoji="0" lang="en-US" altLang="ko-KR" sz="1000" dirty="0"/>
          </a:p>
          <a:p>
            <a:pPr marL="228600" indent="-228600">
              <a:lnSpc>
                <a:spcPct val="150000"/>
              </a:lnSpc>
            </a:pPr>
            <a:endParaRPr kumimoji="0" lang="en-US" altLang="ko-KR" sz="1000" dirty="0"/>
          </a:p>
          <a:p>
            <a:pPr marL="228600" indent="-228600">
              <a:lnSpc>
                <a:spcPct val="150000"/>
              </a:lnSpc>
            </a:pPr>
            <a:endParaRPr kumimoji="0" lang="en-US" altLang="ko-KR" sz="1000" dirty="0"/>
          </a:p>
          <a:p>
            <a:pPr marL="228600" indent="-228600">
              <a:lnSpc>
                <a:spcPct val="150000"/>
              </a:lnSpc>
            </a:pPr>
            <a:endParaRPr kumimoji="0" lang="en-US" altLang="ko-KR" sz="1000" dirty="0"/>
          </a:p>
          <a:p>
            <a:pPr marL="228600" indent="-228600">
              <a:lnSpc>
                <a:spcPct val="150000"/>
              </a:lnSpc>
            </a:pPr>
            <a:endParaRPr kumimoji="0" lang="en-US" altLang="ko-KR" sz="1000" dirty="0"/>
          </a:p>
          <a:p>
            <a:pPr marL="228600" indent="-228600">
              <a:lnSpc>
                <a:spcPct val="150000"/>
              </a:lnSpc>
            </a:pPr>
            <a:endParaRPr kumimoji="0" lang="en-US" altLang="ko-KR" sz="1000" dirty="0"/>
          </a:p>
          <a:p>
            <a:pPr marL="228600" indent="-228600">
              <a:lnSpc>
                <a:spcPct val="150000"/>
              </a:lnSpc>
            </a:pPr>
            <a:endParaRPr kumimoji="0" lang="ko-KR" altLang="en-US" sz="1000" dirty="0"/>
          </a:p>
          <a:p>
            <a:pPr marL="228600" indent="-228600">
              <a:lnSpc>
                <a:spcPct val="150000"/>
              </a:lnSpc>
            </a:pPr>
            <a:endParaRPr kumimoji="0" lang="ko-KR" altLang="en-US" sz="1000" dirty="0"/>
          </a:p>
        </p:txBody>
      </p:sp>
      <p:sp>
        <p:nvSpPr>
          <p:cNvPr id="9" name="직사각형 8"/>
          <p:cNvSpPr/>
          <p:nvPr/>
        </p:nvSpPr>
        <p:spPr>
          <a:xfrm>
            <a:off x="428604" y="714348"/>
            <a:ext cx="543770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12.</a:t>
            </a:r>
            <a:r>
              <a:rPr lang="en-US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altLang="ko-KR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Меры предосторожности при эксплуатации</a:t>
            </a:r>
            <a:endParaRPr lang="en-US" altLang="ko-K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93" y="785787"/>
            <a:ext cx="549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88640" y="323529"/>
            <a:ext cx="64807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lang="en-US" altLang="ko-KR" sz="1000" dirty="0" smtClean="0"/>
              <a:t>11. </a:t>
            </a:r>
            <a:r>
              <a:rPr lang="ru-RU" altLang="ko-KR" sz="1000" dirty="0" smtClean="0"/>
              <a:t>Соль и известь</a:t>
            </a:r>
            <a:r>
              <a:rPr lang="en-US" altLang="ko-KR" sz="1000" dirty="0" smtClean="0"/>
              <a:t>,</a:t>
            </a:r>
            <a:r>
              <a:rPr lang="ru-RU" altLang="ko-KR" sz="1000" dirty="0" smtClean="0">
                <a:solidFill>
                  <a:srgbClr val="FF0000"/>
                </a:solidFill>
              </a:rPr>
              <a:t> </a:t>
            </a:r>
            <a:r>
              <a:rPr lang="ru-RU" altLang="ko-KR" sz="1000" dirty="0" smtClean="0"/>
              <a:t>находящиеся в воде могут стать причиной коррозии котла, поэтому при заборе прибрежных и грунтовых вод необходимо использовать консерванты.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12. </a:t>
            </a:r>
            <a:r>
              <a:rPr lang="ru-RU" altLang="ko-KR" sz="1000" dirty="0" smtClean="0"/>
              <a:t>При горении топки не открывайте крышку вытяжки, попадание воздуха плохо отразится на работе котла.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13. </a:t>
            </a:r>
            <a:r>
              <a:rPr lang="ru-RU" altLang="ko-KR" sz="1000" dirty="0" smtClean="0"/>
              <a:t>Упаковки с гранулами весят от 10 до 20 кг, поэтому не позволяйте пожилым людям и беременным женщинам поднимать их. 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14.</a:t>
            </a:r>
            <a:r>
              <a:rPr lang="ru-RU" altLang="ko-KR" sz="1000" dirty="0" smtClean="0"/>
              <a:t> При работе с котлом всегда надевайте перчатки чтобы не пораниться и не обжечься.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15. </a:t>
            </a:r>
            <a:r>
              <a:rPr lang="ru-RU" altLang="ko-KR" sz="1000" dirty="0" smtClean="0"/>
              <a:t>После грома, молнии, дождливых дней, во избежание короткого замыкания, осматривайте котел только при отключенном питании.</a:t>
            </a: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16. </a:t>
            </a:r>
            <a:r>
              <a:rPr lang="ru-RU" altLang="ko-KR" sz="1000" dirty="0" smtClean="0"/>
              <a:t>Используйте котел так, чтобы искры от огня не доходили до крышки трубы (вытяжки).</a:t>
            </a:r>
            <a:endParaRPr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lang="en-US" altLang="ko-KR" sz="1000" dirty="0" smtClean="0"/>
              <a:t>17.</a:t>
            </a:r>
            <a:r>
              <a:rPr kumimoji="0" lang="ko-KR" altLang="en-US" sz="1000" dirty="0" smtClean="0"/>
              <a:t> </a:t>
            </a:r>
            <a:r>
              <a:rPr kumimoji="0" lang="ru-RU" altLang="ko-KR" sz="1000" dirty="0" smtClean="0"/>
              <a:t>Если </a:t>
            </a:r>
            <a:r>
              <a:rPr lang="ru-RU" altLang="ko-KR" sz="1000" dirty="0" smtClean="0"/>
              <a:t>котел</a:t>
            </a:r>
            <a:r>
              <a:rPr kumimoji="0" lang="ru-RU" altLang="ko-KR" sz="1000" dirty="0" smtClean="0"/>
              <a:t> используется для сельскохозяйственных целей, то  должен иметься дополнительный </a:t>
            </a:r>
            <a:r>
              <a:rPr lang="ru-RU" altLang="ko-KR" sz="1000" dirty="0" smtClean="0"/>
              <a:t>котел</a:t>
            </a:r>
            <a:r>
              <a:rPr kumimoji="0" lang="ru-RU" altLang="ko-KR" sz="1000" dirty="0" smtClean="0"/>
              <a:t> для непрерывной подачи тепла в случае отказа основного </a:t>
            </a:r>
            <a:r>
              <a:rPr lang="ru-RU" altLang="ko-KR" sz="1000" dirty="0" smtClean="0"/>
              <a:t>котла</a:t>
            </a:r>
            <a:r>
              <a:rPr kumimoji="0" lang="ru-RU" altLang="ko-KR" sz="1000" dirty="0" smtClean="0"/>
              <a:t>.</a:t>
            </a:r>
            <a:endParaRPr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    </a:t>
            </a:r>
          </a:p>
          <a:p>
            <a:pPr marL="228600" indent="-228600">
              <a:lnSpc>
                <a:spcPct val="150000"/>
              </a:lnSpc>
            </a:pPr>
            <a:endParaRPr lang="en-US" altLang="ko-KR" sz="1000" dirty="0" smtClean="0"/>
          </a:p>
          <a:p>
            <a:pPr marL="228600" indent="-228600">
              <a:lnSpc>
                <a:spcPct val="150000"/>
              </a:lnSpc>
            </a:pP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lang="en-US" altLang="ko-KR" sz="1000" dirty="0" smtClean="0"/>
              <a:t> </a:t>
            </a:r>
            <a:endParaRPr kumimoji="0" lang="en-US" altLang="ko-KR" sz="1000" dirty="0" smtClean="0"/>
          </a:p>
          <a:p>
            <a:pPr>
              <a:lnSpc>
                <a:spcPct val="150000"/>
              </a:lnSpc>
            </a:pPr>
            <a:endParaRPr lang="en-US" altLang="ko-KR" sz="1000" dirty="0" smtClean="0"/>
          </a:p>
          <a:p>
            <a:pPr>
              <a:lnSpc>
                <a:spcPct val="150000"/>
              </a:lnSpc>
            </a:pPr>
            <a:r>
              <a:rPr lang="en-US" altLang="ko-KR" sz="1000" dirty="0" smtClean="0"/>
              <a:t>   </a:t>
            </a:r>
            <a:endParaRPr lang="en-US" altLang="ko-KR" sz="1000" dirty="0"/>
          </a:p>
        </p:txBody>
      </p:sp>
      <p:sp>
        <p:nvSpPr>
          <p:cNvPr id="3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P22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280"/>
          <p:cNvSpPr txBox="1">
            <a:spLocks noChangeArrowheads="1"/>
          </p:cNvSpPr>
          <p:nvPr/>
        </p:nvSpPr>
        <p:spPr bwMode="auto">
          <a:xfrm>
            <a:off x="557214" y="3603626"/>
            <a:ext cx="4786312" cy="500082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576" tIns="18288" rIns="0" bIns="0"/>
          <a:lstStyle/>
          <a:p>
            <a:pPr rtl="1"/>
            <a:r>
              <a:rPr kumimoji="0" lang="ru-RU" altLang="ko-KR" sz="1000" dirty="0" smtClean="0">
                <a:solidFill>
                  <a:srgbClr val="000000"/>
                </a:solidFill>
              </a:rPr>
              <a:t>*Нет ли утечки в трубе?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 smtClean="0">
                <a:solidFill>
                  <a:srgbClr val="000000"/>
                </a:solidFill>
              </a:rPr>
              <a:t>*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Горизонтально ли установлен </a:t>
            </a:r>
            <a:r>
              <a:rPr kumimoji="0" lang="ru-RU" altLang="ko-KR" sz="1000" dirty="0" smtClean="0"/>
              <a:t>котел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</a:rPr>
              <a:t>* 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Нет ли поблизости  газовых баллонов,растворителей и других легковоспламеняющихся предметов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</a:rPr>
              <a:t>* 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Надежно ли прикреплен </a:t>
            </a:r>
            <a:r>
              <a:rPr kumimoji="0" lang="ru-RU" altLang="ko-KR" sz="1000" dirty="0" smtClean="0"/>
              <a:t>котел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</a:rPr>
              <a:t>* 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Проходит ли воздух по трубе отопления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 smtClean="0">
                <a:solidFill>
                  <a:srgbClr val="000000"/>
                </a:solidFill>
              </a:rPr>
              <a:t>*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Отдельно ли находятся трубопроводы холодной и горячей воды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ko-KR" altLang="en-US" sz="1000" dirty="0"/>
              <a:t> </a:t>
            </a:r>
            <a:r>
              <a:rPr kumimoji="0" lang="en-US" altLang="ko-KR" sz="1000" dirty="0">
                <a:solidFill>
                  <a:srgbClr val="000000"/>
                </a:solidFill>
              </a:rPr>
              <a:t>* 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Правильно ли установлена труба прямой подачи воды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</a:rPr>
              <a:t>* 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Теплоизолированы ли трубопроводы и труба отопления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ru-RU" altLang="ko-KR" sz="1000" dirty="0" smtClean="0">
              <a:solidFill>
                <a:srgbClr val="000000"/>
              </a:solidFill>
            </a:endParaRPr>
          </a:p>
          <a:p>
            <a:pPr rtl="1"/>
            <a:r>
              <a:rPr kumimoji="0" lang="ru-RU" altLang="ko-KR" sz="1000" dirty="0" smtClean="0">
                <a:solidFill>
                  <a:srgbClr val="000000"/>
                </a:solidFill>
              </a:rPr>
              <a:t>*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 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Рабочее напряжение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 220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В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/60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Гц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</a:rPr>
              <a:t>* 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Надежно ли установлена проводка от настенного контроллера к </a:t>
            </a:r>
            <a:r>
              <a:rPr kumimoji="0" lang="ru-RU" altLang="ko-KR" sz="1000" dirty="0" smtClean="0"/>
              <a:t>котлу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</a:rPr>
              <a:t>* 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Не попадает ли на </a:t>
            </a:r>
            <a:r>
              <a:rPr kumimoji="0" lang="ru-RU" altLang="ko-KR" sz="1000" dirty="0" smtClean="0"/>
              <a:t>котел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 и топливо вода или влага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</a:rPr>
              <a:t> * 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Достаточно ли места для обслуживания </a:t>
            </a:r>
            <a:r>
              <a:rPr kumimoji="0" lang="ru-RU" altLang="ko-KR" sz="1000" dirty="0" smtClean="0"/>
              <a:t>котла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r>
              <a:rPr kumimoji="0" lang="ko-KR" altLang="en-US" sz="1000" dirty="0" smtClean="0">
                <a:solidFill>
                  <a:srgbClr val="000000"/>
                </a:solidFill>
              </a:rPr>
              <a:t> 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</a:rPr>
              <a:t> * 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Не происходили ли изменения в системе подачи топлива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 smtClean="0">
                <a:solidFill>
                  <a:srgbClr val="000000"/>
                </a:solidFill>
              </a:rPr>
              <a:t> </a:t>
            </a:r>
            <a:r>
              <a:rPr kumimoji="0" lang="en-US" altLang="ko-KR" sz="1000" dirty="0">
                <a:solidFill>
                  <a:srgbClr val="000000"/>
                </a:solidFill>
              </a:rPr>
              <a:t>* 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Установлен ли аварийный выключатель электричества</a:t>
            </a:r>
            <a:r>
              <a:rPr kumimoji="0" lang="ko-KR" altLang="en-US" sz="1000" dirty="0" smtClean="0">
                <a:solidFill>
                  <a:srgbClr val="000000"/>
                </a:solidFill>
              </a:rPr>
              <a:t> </a:t>
            </a:r>
            <a:r>
              <a:rPr kumimoji="0" lang="ru-RU" altLang="ko-KR" sz="1000" dirty="0" smtClean="0"/>
              <a:t>котла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? </a:t>
            </a:r>
          </a:p>
          <a:p>
            <a:pPr rtl="1"/>
            <a:endParaRPr kumimoji="0" lang="en-US" altLang="ko-KR" sz="1000" dirty="0" smtClean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ko-KR" altLang="en-US" sz="12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</a:t>
            </a:r>
            <a:r>
              <a:rPr kumimoji="0" lang="en-US" altLang="ko-KR" sz="1200" dirty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.</a:t>
            </a:r>
          </a:p>
        </p:txBody>
      </p:sp>
      <p:sp>
        <p:nvSpPr>
          <p:cNvPr id="19459" name="직사각형 5"/>
          <p:cNvSpPr>
            <a:spLocks noChangeArrowheads="1"/>
          </p:cNvSpPr>
          <p:nvPr/>
        </p:nvSpPr>
        <p:spPr bwMode="auto">
          <a:xfrm>
            <a:off x="500063" y="1571625"/>
            <a:ext cx="5929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altLang="ko-KR" sz="1200" dirty="0" smtClean="0"/>
              <a:t>Обратите внимание на установку котла, так как он является источником огня </a:t>
            </a:r>
            <a:r>
              <a:rPr kumimoji="0" lang="en-US" altLang="ko-KR" sz="1200" dirty="0" smtClean="0"/>
              <a:t>. </a:t>
            </a:r>
            <a:endParaRPr kumimoji="0" lang="ru-RU" altLang="ko-KR" sz="1200" dirty="0" smtClean="0"/>
          </a:p>
          <a:p>
            <a:r>
              <a:rPr kumimoji="0" lang="ru-RU" altLang="ko-KR" sz="1200" dirty="0" smtClean="0"/>
              <a:t>Так как труба имеет высокую температуру,  устанавливайте  котел вдали от возгораемых предметов</a:t>
            </a:r>
            <a:r>
              <a:rPr kumimoji="0" lang="en-US" altLang="ko-KR" sz="1200" dirty="0" smtClean="0"/>
              <a:t>.</a:t>
            </a:r>
          </a:p>
          <a:p>
            <a:endParaRPr kumimoji="0" lang="en-US" altLang="ko-KR" sz="1200" dirty="0"/>
          </a:p>
          <a:p>
            <a:r>
              <a:rPr kumimoji="0" lang="ru-RU" altLang="ko-KR" sz="1200" dirty="0" smtClean="0"/>
              <a:t>Строго следуйте инструкции по эксплуатации при установке трубы, так как из нее может выходить пепел</a:t>
            </a:r>
            <a:r>
              <a:rPr kumimoji="0" lang="en-US" altLang="ko-KR" sz="1200" dirty="0" smtClean="0"/>
              <a:t>.  </a:t>
            </a:r>
            <a:r>
              <a:rPr kumimoji="0" lang="ru-RU" altLang="ko-KR" sz="1200" dirty="0" smtClean="0"/>
              <a:t>См. стр.</a:t>
            </a:r>
            <a:r>
              <a:rPr kumimoji="0" lang="en-US" altLang="ko-KR" sz="1200" dirty="0" smtClean="0"/>
              <a:t>6</a:t>
            </a:r>
            <a:endParaRPr kumimoji="0" lang="ko-KR" altLang="en-US" sz="1200" dirty="0"/>
          </a:p>
        </p:txBody>
      </p:sp>
      <p:sp>
        <p:nvSpPr>
          <p:cNvPr id="19462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P23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5000626" y="6572251"/>
            <a:ext cx="1214438" cy="1285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pic>
        <p:nvPicPr>
          <p:cNvPr id="19465" name="Picture 3" descr="http://imgshopping.naver.com/product/img/400/19/46/400194619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1" y="6715125"/>
            <a:ext cx="92868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571480" y="571472"/>
            <a:ext cx="468589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13</a:t>
            </a:r>
            <a:r>
              <a:rPr lang="en-US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Перечень установки</a:t>
            </a:r>
            <a:endParaRPr lang="en-US" altLang="ko-K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27" y="714350"/>
            <a:ext cx="549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직사각형 5"/>
          <p:cNvSpPr>
            <a:spLocks noChangeArrowheads="1"/>
          </p:cNvSpPr>
          <p:nvPr/>
        </p:nvSpPr>
        <p:spPr bwMode="auto">
          <a:xfrm>
            <a:off x="0" y="1571626"/>
            <a:ext cx="6858000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1. </a:t>
            </a:r>
            <a:r>
              <a:rPr kumimoji="0" lang="ru-RU" altLang="ko-KR" sz="1000" dirty="0" smtClean="0"/>
              <a:t>Качество древесных гранул очень важно для котла</a:t>
            </a:r>
            <a:r>
              <a:rPr kumimoji="0" lang="en-US" altLang="ko-KR" sz="1000" dirty="0" smtClean="0"/>
              <a:t>. </a:t>
            </a:r>
            <a:r>
              <a:rPr kumimoji="0" lang="ru-RU" altLang="ko-KR" sz="1000" dirty="0" smtClean="0"/>
              <a:t>В процессе производства качество материала (опилки) очень трудно поддерживать одинаковым, поэтому эффективность топлива иногда будет отличаться друг от друга.</a:t>
            </a: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    </a:t>
            </a:r>
            <a:r>
              <a:rPr kumimoji="0" lang="ru-RU" altLang="ko-KR" sz="1000" dirty="0" smtClean="0"/>
              <a:t>Часто чистите горелку для удаления нагара</a:t>
            </a:r>
            <a:r>
              <a:rPr kumimoji="0" lang="en-US" altLang="ko-KR" sz="1000" dirty="0" smtClean="0"/>
              <a:t>.</a:t>
            </a:r>
            <a:r>
              <a:rPr kumimoji="0" lang="ru-RU" altLang="ko-KR" sz="1000" dirty="0" smtClean="0"/>
              <a:t> А также чистите дымовую трубу от пепла.</a:t>
            </a: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    </a:t>
            </a:r>
            <a:r>
              <a:rPr kumimoji="0" lang="ru-RU" altLang="ko-KR" sz="1000" dirty="0" smtClean="0"/>
              <a:t>Необходимо часто делать чистку горелки</a:t>
            </a:r>
            <a:r>
              <a:rPr kumimoji="0" lang="en-US" altLang="ko-KR" sz="1000" dirty="0" smtClean="0"/>
              <a:t>.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2. </a:t>
            </a:r>
            <a:r>
              <a:rPr kumimoji="0" lang="ru-RU" altLang="ko-KR" sz="1000" dirty="0" smtClean="0"/>
              <a:t>Для чистки котла откройте верхнюю дверь и удалите накопившийся там шлам</a:t>
            </a:r>
            <a:r>
              <a:rPr kumimoji="0" lang="en-US" altLang="ko-KR" sz="1000" dirty="0" smtClean="0"/>
              <a:t>. </a:t>
            </a:r>
            <a:r>
              <a:rPr kumimoji="0" lang="ru-RU" altLang="ko-KR" sz="1000" dirty="0" smtClean="0"/>
              <a:t>В зависимости от качества топлива делайте чистку не реже 1 раза в месяц</a:t>
            </a:r>
            <a:r>
              <a:rPr kumimoji="0" lang="en-US" altLang="ko-KR" sz="1000" dirty="0" smtClean="0"/>
              <a:t>.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3. </a:t>
            </a:r>
            <a:r>
              <a:rPr kumimoji="0" lang="ru-RU" altLang="ko-KR" sz="1000" dirty="0" smtClean="0"/>
              <a:t>Чистите зольник 1 раз в неделю</a:t>
            </a: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4. </a:t>
            </a:r>
            <a:r>
              <a:rPr kumimoji="0" lang="ru-RU" altLang="ko-KR" sz="1000" dirty="0" smtClean="0"/>
              <a:t>Чистка горелки должна производиться не реже 1 раза в неделю</a:t>
            </a:r>
            <a:r>
              <a:rPr kumimoji="0" lang="en-US" altLang="ko-KR" sz="1000" dirty="0" smtClean="0"/>
              <a:t>.</a:t>
            </a:r>
            <a:r>
              <a:rPr kumimoji="0" lang="ru-RU" altLang="ko-KR" sz="1000" dirty="0" smtClean="0"/>
              <a:t> Если воздушные отверстия будут заблокированы , топливо не будет сгорать полностью.</a:t>
            </a: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5. </a:t>
            </a:r>
            <a:r>
              <a:rPr kumimoji="0" lang="ru-RU" altLang="ko-KR" sz="1000" dirty="0" smtClean="0"/>
              <a:t>Раздвижные створки горелки необходимо  чистить не реже 1 раза в неделю. Если забор воздуха будет заблокирован могут произойти неисправности в системе зажигания и  есть риск неполного сгорания топлива. </a:t>
            </a: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6. </a:t>
            </a:r>
            <a:r>
              <a:rPr kumimoji="0" lang="ru-RU" altLang="ko-KR" sz="1000" dirty="0" smtClean="0"/>
              <a:t>Начало дымохода и вентилятор необходимо очищать 1 раз в месяц</a:t>
            </a:r>
            <a:r>
              <a:rPr kumimoji="0" lang="en-US" altLang="ko-KR" sz="1000" dirty="0" smtClean="0"/>
              <a:t>. 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7. </a:t>
            </a:r>
            <a:r>
              <a:rPr kumimoji="0" lang="ru-RU" altLang="ko-KR" sz="1000" dirty="0" smtClean="0"/>
              <a:t>Частность уборки топки зависит от качества топлива</a:t>
            </a:r>
            <a:r>
              <a:rPr kumimoji="0" lang="en-US" altLang="ko-KR" sz="1000" dirty="0" smtClean="0"/>
              <a:t>. </a:t>
            </a:r>
            <a:r>
              <a:rPr kumimoji="0" lang="ru-RU" altLang="ko-KR" sz="1000" dirty="0" smtClean="0"/>
              <a:t>Неполное сгорание топлива, большое скопление пепла может стать причиной пожара.</a:t>
            </a: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8. </a:t>
            </a:r>
            <a:r>
              <a:rPr kumimoji="0" lang="ru-RU" altLang="ko-KR" sz="1000" dirty="0" smtClean="0"/>
              <a:t>Проверить после уборки :</a:t>
            </a: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    </a:t>
            </a:r>
            <a:r>
              <a:rPr kumimoji="0" lang="ru-RU" altLang="ko-KR" sz="1000" dirty="0" smtClean="0"/>
              <a:t>А</a:t>
            </a:r>
            <a:r>
              <a:rPr kumimoji="0" lang="en-US" altLang="ko-KR" sz="1000" dirty="0" smtClean="0"/>
              <a:t>. </a:t>
            </a:r>
            <a:r>
              <a:rPr kumimoji="0" lang="ru-RU" altLang="ko-KR" sz="1000" dirty="0" smtClean="0"/>
              <a:t>Болты (16 мм) дверцы должны быть крепко затянуты во избежании пропускания дыма</a:t>
            </a:r>
            <a:r>
              <a:rPr kumimoji="0" lang="en-US" altLang="ko-KR" sz="1000" dirty="0" smtClean="0"/>
              <a:t>.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    </a:t>
            </a:r>
            <a:r>
              <a:rPr kumimoji="0" lang="ru-RU" altLang="ko-KR" sz="1000" dirty="0" smtClean="0"/>
              <a:t>Б</a:t>
            </a:r>
            <a:r>
              <a:rPr kumimoji="0" lang="en-US" altLang="ko-KR" sz="1000" dirty="0" smtClean="0"/>
              <a:t>. </a:t>
            </a:r>
            <a:r>
              <a:rPr kumimoji="0" lang="ru-RU" altLang="ko-KR" sz="1000" dirty="0" smtClean="0"/>
              <a:t>Основание горелки должно быть плотно затянуто с двух сторон болтами 8 мм.</a:t>
            </a: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    </a:t>
            </a:r>
            <a:r>
              <a:rPr kumimoji="0" lang="ru-RU" altLang="ko-KR" sz="1000" dirty="0" smtClean="0"/>
              <a:t>В</a:t>
            </a:r>
            <a:r>
              <a:rPr kumimoji="0" lang="en-US" altLang="ko-KR" sz="1000" dirty="0" smtClean="0"/>
              <a:t>. </a:t>
            </a:r>
            <a:r>
              <a:rPr kumimoji="0" lang="ru-RU" altLang="ko-KR" sz="1000" dirty="0" smtClean="0"/>
              <a:t>Обязательно установите на место патрубок дымохода</a:t>
            </a:r>
            <a:r>
              <a:rPr kumimoji="0" lang="en-US" altLang="ko-KR" sz="1000" dirty="0" smtClean="0"/>
              <a:t>.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    </a:t>
            </a:r>
            <a:r>
              <a:rPr kumimoji="0" lang="ru-RU" altLang="ko-KR" sz="1000" dirty="0" smtClean="0"/>
              <a:t>Г</a:t>
            </a:r>
            <a:r>
              <a:rPr kumimoji="0" lang="en-US" altLang="ko-KR" sz="1000" dirty="0" smtClean="0"/>
              <a:t>. </a:t>
            </a:r>
            <a:r>
              <a:rPr kumimoji="0" lang="ru-RU" altLang="ko-KR" sz="1000" dirty="0" smtClean="0"/>
              <a:t>После чистки окон для предотвращения утечки воздуха они должны быть заперты.</a:t>
            </a:r>
            <a:endParaRPr kumimoji="0" lang="en-US" altLang="ko-KR" sz="1000" dirty="0" smtClean="0"/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    </a:t>
            </a:r>
            <a:r>
              <a:rPr kumimoji="0" lang="ru-RU" altLang="ko-KR" sz="1000" dirty="0" smtClean="0"/>
              <a:t>Д</a:t>
            </a:r>
            <a:r>
              <a:rPr kumimoji="0" lang="en-US" altLang="ko-KR" sz="1000" dirty="0" smtClean="0"/>
              <a:t>. </a:t>
            </a:r>
            <a:r>
              <a:rPr kumimoji="0" lang="ru-RU" altLang="ko-KR" sz="1000" dirty="0" smtClean="0"/>
              <a:t>Проверьте сенсор (датчик огня), если он отсоединен подсоедините его</a:t>
            </a:r>
            <a:r>
              <a:rPr kumimoji="0" lang="en-US" altLang="ko-KR" sz="1000" dirty="0" smtClean="0"/>
              <a:t>.</a:t>
            </a:r>
          </a:p>
          <a:p>
            <a:pPr marL="228600" indent="-228600">
              <a:lnSpc>
                <a:spcPct val="150000"/>
              </a:lnSpc>
            </a:pPr>
            <a:r>
              <a:rPr kumimoji="0" lang="en-US" altLang="ko-KR" sz="1000" dirty="0" smtClean="0"/>
              <a:t>    </a:t>
            </a:r>
            <a:endParaRPr kumimoji="0" lang="ko-KR" altLang="en-US" sz="1000" dirty="0"/>
          </a:p>
        </p:txBody>
      </p:sp>
      <p:sp>
        <p:nvSpPr>
          <p:cNvPr id="19462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P24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00108" y="642910"/>
            <a:ext cx="411202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14. </a:t>
            </a:r>
            <a:r>
              <a:rPr lang="ru-RU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Чистка котла</a:t>
            </a:r>
            <a:endParaRPr lang="en-US" altLang="ko-K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9" y="714350"/>
            <a:ext cx="549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P25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643050" y="642910"/>
            <a:ext cx="346280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15. </a:t>
            </a:r>
            <a:r>
              <a:rPr lang="ru-RU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Электрика</a:t>
            </a:r>
            <a:endParaRPr lang="en-US" altLang="ko-K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692696" y="2195736"/>
          <a:ext cx="5688632" cy="6278177"/>
        </p:xfrm>
        <a:graphic>
          <a:graphicData uri="http://schemas.openxmlformats.org/drawingml/2006/table">
            <a:tbl>
              <a:tblPr/>
              <a:tblGrid>
                <a:gridCol w="460898"/>
                <a:gridCol w="2419422"/>
                <a:gridCol w="720080"/>
                <a:gridCol w="720080"/>
                <a:gridCol w="648072"/>
                <a:gridCol w="720080"/>
              </a:tblGrid>
              <a:tr h="85932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600" kern="100" dirty="0" smtClean="0">
                          <a:latin typeface="굴림" pitchFamily="50" charset="-127"/>
                          <a:ea typeface="굴림" pitchFamily="50" charset="-127"/>
                        </a:rPr>
                        <a:t>№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Пункт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Каждый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день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Раз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в неделю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Раз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в месяц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Каждые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6 мес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굴림" pitchFamily="50" charset="-127"/>
                          <a:ea typeface="굴림" pitchFamily="50" charset="-127"/>
                        </a:rPr>
                        <a:t>1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Проверка топки</a:t>
                      </a:r>
                      <a:endParaRPr lang="ko-KR" sz="1200" b="1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b="1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5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굴림" pitchFamily="50" charset="-127"/>
                          <a:ea typeface="굴림" pitchFamily="50" charset="-127"/>
                        </a:rPr>
                        <a:t>2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Проверка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пепла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Проверка горючих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веществ находящихся рядом 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8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Полость внутри котла</a:t>
                      </a:r>
                      <a:r>
                        <a:rPr lang="en-US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endParaRPr lang="ru-RU" sz="1200" b="1" kern="100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внешняя уборка</a:t>
                      </a:r>
                      <a:r>
                        <a:rPr lang="en-US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Проверка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соединения дымохода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Проверка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утечки газа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굴림" pitchFamily="50" charset="-127"/>
                          <a:ea typeface="굴림" pitchFamily="50" charset="-127"/>
                        </a:rPr>
                        <a:t>7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Проверка бака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Проверка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топки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Проверка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выдвижных окон</a:t>
                      </a:r>
                      <a:endParaRPr lang="ko-KR" sz="1200" b="1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Чистка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топки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  <a:endParaRPr lang="ko-KR" sz="1200" b="1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Чистка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зольника</a:t>
                      </a:r>
                      <a:endParaRPr lang="ko-KR" sz="1200" b="1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b="1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b="1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b="1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12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Чистка </a:t>
                      </a:r>
                      <a:r>
                        <a:rPr lang="ko-KR" altLang="en-US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дымохода(внутри)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13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Чистка блока управления</a:t>
                      </a:r>
                      <a:endParaRPr lang="ko-KR" altLang="en-US" sz="1200" kern="100" dirty="0" smtClean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14</a:t>
                      </a:r>
                      <a:endParaRPr lang="ko-KR" sz="1200" b="1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Чистка </a:t>
                      </a:r>
                      <a:r>
                        <a:rPr lang="ko-KR" altLang="en-US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дымохода(снаружи)</a:t>
                      </a:r>
                      <a:endParaRPr lang="ko-KR" altLang="en-US" sz="1200" b="1" kern="100" dirty="0" smtClean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4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15</a:t>
                      </a:r>
                      <a:endParaRPr lang="ko-KR" sz="1200" b="1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Чистка</a:t>
                      </a:r>
                      <a:r>
                        <a:rPr lang="ru-RU" altLang="ko-KR" sz="1200" b="1" kern="100" baseline="0" dirty="0" smtClean="0">
                          <a:latin typeface="굴림" pitchFamily="50" charset="-127"/>
                          <a:ea typeface="굴림" pitchFamily="50" charset="-127"/>
                        </a:rPr>
                        <a:t> бака</a:t>
                      </a:r>
                      <a:endParaRPr lang="ko-KR" altLang="en-US" sz="1200" b="1" kern="100" dirty="0" smtClean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200" b="1" kern="100" dirty="0" smtClean="0">
                          <a:latin typeface="굴림" pitchFamily="50" charset="-127"/>
                          <a:ea typeface="굴림" pitchFamily="50" charset="-127"/>
                        </a:rPr>
                        <a:t>O</a:t>
                      </a:r>
                      <a:endParaRPr lang="ko-KR" sz="1200" kern="1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59244" marR="592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직사각형 46"/>
          <p:cNvSpPr>
            <a:spLocks noChangeArrowheads="1"/>
          </p:cNvSpPr>
          <p:nvPr/>
        </p:nvSpPr>
        <p:spPr bwMode="auto">
          <a:xfrm>
            <a:off x="571500" y="1259632"/>
            <a:ext cx="6286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altLang="ko-KR" sz="1400" b="1" dirty="0">
                <a:latin typeface="굴림체" pitchFamily="49" charset="-127"/>
                <a:ea typeface="굴림체" pitchFamily="49" charset="-127"/>
              </a:rPr>
              <a:t>※ </a:t>
            </a:r>
            <a:r>
              <a:rPr lang="ru-RU" altLang="ko-KR" sz="1400" b="1" dirty="0" smtClean="0">
                <a:latin typeface="Times New Roman" pitchFamily="18" charset="0"/>
                <a:ea typeface="굴림체" pitchFamily="49" charset="-127"/>
                <a:cs typeface="Times New Roman" pitchFamily="18" charset="0"/>
              </a:rPr>
              <a:t>Важно знать</a:t>
            </a:r>
            <a:r>
              <a:rPr lang="en-US" altLang="ko-KR" sz="1400" b="1" dirty="0" smtClean="0">
                <a:latin typeface="Times New Roman" pitchFamily="18" charset="0"/>
                <a:ea typeface="굴림체" pitchFamily="49" charset="-127"/>
                <a:cs typeface="Times New Roman" pitchFamily="18" charset="0"/>
              </a:rPr>
              <a:t>!</a:t>
            </a:r>
            <a:r>
              <a:rPr lang="ko-KR" altLang="en-US" sz="1400" b="1" dirty="0" smtClean="0">
                <a:latin typeface="Times New Roman" pitchFamily="18" charset="0"/>
                <a:ea typeface="굴림체" pitchFamily="49" charset="-127"/>
                <a:cs typeface="Times New Roman" pitchFamily="18" charset="0"/>
              </a:rPr>
              <a:t>  </a:t>
            </a:r>
            <a:endParaRPr lang="en-US" altLang="ko-KR" sz="1400" b="1" dirty="0">
              <a:latin typeface="Times New Roman" pitchFamily="18" charset="0"/>
              <a:ea typeface="굴림체" pitchFamily="49" charset="-127"/>
              <a:cs typeface="Times New Roman" pitchFamily="18" charset="0"/>
            </a:endParaRPr>
          </a:p>
          <a:p>
            <a:pPr marL="342900" indent="-342900"/>
            <a:r>
              <a:rPr lang="en-US" altLang="ko-KR" sz="1000" dirty="0">
                <a:latin typeface="Times New Roman" pitchFamily="18" charset="0"/>
                <a:ea typeface="굴림체" pitchFamily="49" charset="-127"/>
                <a:cs typeface="Times New Roman" pitchFamily="18" charset="0"/>
              </a:rPr>
              <a:t> </a:t>
            </a:r>
          </a:p>
          <a:p>
            <a:pPr marL="342900" indent="-342900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*</a:t>
            </a:r>
            <a:r>
              <a:rPr lang="ru-RU" altLang="ko-KR" sz="1000" dirty="0" smtClean="0">
                <a:latin typeface="Times New Roman" pitchFamily="18" charset="0"/>
                <a:ea typeface="굴림체" pitchFamily="49" charset="-127"/>
                <a:cs typeface="Times New Roman" pitchFamily="18" charset="0"/>
              </a:rPr>
              <a:t>В зависимости от газового котла и котла на жидком топливе здесь необходимо часто чистить топку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.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  <a:p>
            <a:pPr marL="342900" indent="-342900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</a:t>
            </a:r>
          </a:p>
          <a:p>
            <a:pPr marL="342900" indent="-342900"/>
            <a:r>
              <a:rPr lang="en-US" altLang="ko-KR" sz="1000" dirty="0">
                <a:latin typeface="굴림체" pitchFamily="49" charset="-127"/>
                <a:ea typeface="굴림체" pitchFamily="49" charset="-127"/>
              </a:rPr>
              <a:t>  </a:t>
            </a:r>
            <a:r>
              <a:rPr lang="en-US" altLang="ko-KR" sz="1000" dirty="0" smtClean="0">
                <a:latin typeface="굴림체" pitchFamily="49" charset="-127"/>
                <a:ea typeface="굴림체" pitchFamily="49" charset="-127"/>
              </a:rPr>
              <a:t>*</a:t>
            </a:r>
            <a:r>
              <a:rPr lang="ru-RU" altLang="ko-KR" sz="1000" dirty="0" smtClean="0">
                <a:latin typeface="Times New Roman" pitchFamily="18" charset="0"/>
                <a:ea typeface="굴림체" pitchFamily="49" charset="-127"/>
                <a:cs typeface="Times New Roman" pitchFamily="18" charset="0"/>
              </a:rPr>
              <a:t>Производительнеость котла зависит от качества ухода за ним</a:t>
            </a:r>
            <a:r>
              <a:rPr lang="en-US" altLang="ko-KR" sz="1000" dirty="0" smtClean="0">
                <a:latin typeface="Times New Roman" pitchFamily="18" charset="0"/>
                <a:ea typeface="굴림체" pitchFamily="49" charset="-127"/>
                <a:cs typeface="Times New Roman" pitchFamily="18" charset="0"/>
              </a:rPr>
              <a:t>.</a:t>
            </a:r>
            <a:r>
              <a:rPr lang="ru-RU" altLang="ko-KR" sz="1000" dirty="0" smtClean="0">
                <a:latin typeface="Times New Roman" pitchFamily="18" charset="0"/>
                <a:ea typeface="굴림체" pitchFamily="49" charset="-127"/>
                <a:cs typeface="Times New Roman" pitchFamily="18" charset="0"/>
              </a:rPr>
              <a:t> Следуйте ниже указанным правилам</a:t>
            </a:r>
            <a:r>
              <a:rPr lang="ru-RU" altLang="ko-KR" sz="1000" dirty="0" smtClean="0">
                <a:latin typeface="굴림체" pitchFamily="49" charset="-127"/>
                <a:ea typeface="굴림체" pitchFamily="49" charset="-127"/>
              </a:rPr>
              <a:t>:</a:t>
            </a:r>
            <a:endParaRPr lang="en-US" altLang="ko-KR" sz="1000" dirty="0"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P26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071546" y="642910"/>
            <a:ext cx="520046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16. </a:t>
            </a:r>
            <a:r>
              <a:rPr lang="ru-RU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Полезные советы</a:t>
            </a:r>
            <a:endParaRPr lang="en-US" altLang="ko-K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00044" y="1571625"/>
            <a:ext cx="5929353" cy="3477875"/>
          </a:xfrm>
          <a:prstGeom prst="roundRect">
            <a:avLst>
              <a:gd name="adj" fmla="val 155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altLang="ko-KR" sz="1100" b="1" dirty="0" smtClean="0"/>
              <a:t>1. </a:t>
            </a:r>
            <a:r>
              <a:rPr lang="ru-RU" altLang="ko-KR" sz="1100" b="1" dirty="0" smtClean="0"/>
              <a:t>Следите за чистотой котла как внутри, так и снаружи.</a:t>
            </a:r>
            <a:endParaRPr lang="ko-KR" altLang="en-US" sz="1100" b="1" dirty="0" smtClean="0"/>
          </a:p>
          <a:p>
            <a:pPr lvl="0"/>
            <a:endParaRPr lang="en-US" altLang="ko-KR" sz="1100" b="1" dirty="0" smtClean="0"/>
          </a:p>
          <a:p>
            <a:pPr lvl="0"/>
            <a:r>
              <a:rPr lang="en-US" altLang="ko-KR" sz="1100" b="1" dirty="0" smtClean="0"/>
              <a:t>2. </a:t>
            </a:r>
            <a:r>
              <a:rPr lang="ru-RU" altLang="ko-KR" sz="1100" b="1" dirty="0" smtClean="0"/>
              <a:t>Следите  за количеством золы в зольнике. Если Вы не используете котел длительное время храните его в чистоте и порядке</a:t>
            </a:r>
            <a:r>
              <a:rPr lang="en-US" sz="1100" b="1" dirty="0" smtClean="0"/>
              <a:t>. </a:t>
            </a:r>
            <a:r>
              <a:rPr lang="ru-RU" sz="1100" b="1" dirty="0" smtClean="0"/>
              <a:t>Смажьте топку</a:t>
            </a:r>
            <a:r>
              <a:rPr lang="ru-RU" altLang="ko-KR" sz="1100" b="1" dirty="0" smtClean="0"/>
              <a:t> котла </a:t>
            </a:r>
            <a:r>
              <a:rPr lang="ru-RU" sz="1100" b="1" dirty="0" smtClean="0"/>
              <a:t>маслом для защиты от коррозии</a:t>
            </a:r>
            <a:r>
              <a:rPr lang="en-US" sz="1100" b="1" dirty="0" smtClean="0"/>
              <a:t>.</a:t>
            </a:r>
            <a:endParaRPr lang="ko-KR" altLang="en-US" sz="1100" b="1" dirty="0" smtClean="0"/>
          </a:p>
          <a:p>
            <a:pPr lvl="0"/>
            <a:endParaRPr lang="en-US" altLang="ko-KR" sz="1100" b="1" dirty="0" smtClean="0"/>
          </a:p>
          <a:p>
            <a:pPr lvl="0"/>
            <a:r>
              <a:rPr lang="en-US" altLang="ko-KR" sz="1100" b="1" dirty="0" smtClean="0"/>
              <a:t>3. </a:t>
            </a:r>
            <a:r>
              <a:rPr lang="ko-KR" altLang="en-US" sz="1100" b="1" dirty="0" smtClean="0"/>
              <a:t> </a:t>
            </a:r>
            <a:r>
              <a:rPr lang="ru-RU" altLang="ko-KR" sz="1100" b="1" dirty="0" smtClean="0"/>
              <a:t>Старайтесь чаще топку, так как там может скапливаться пепел и другие отложения. Когда котел не используется долгое время очистите  топку от мусора</a:t>
            </a:r>
            <a:r>
              <a:rPr lang="en-US" altLang="ko-KR" sz="1100" b="1" dirty="0" smtClean="0"/>
              <a:t>.</a:t>
            </a:r>
          </a:p>
          <a:p>
            <a:endParaRPr lang="en-US" altLang="ko-KR" sz="1100" b="1" dirty="0" smtClean="0"/>
          </a:p>
          <a:p>
            <a:pPr lvl="0"/>
            <a:r>
              <a:rPr lang="en-US" altLang="ko-KR" sz="1100" b="1" dirty="0" smtClean="0"/>
              <a:t>4. </a:t>
            </a:r>
            <a:r>
              <a:rPr lang="ru-RU" altLang="ko-KR" sz="1100" b="1" dirty="0" smtClean="0"/>
              <a:t>Используйте блок управления в соответствии с инструкцией по эксплуатации</a:t>
            </a:r>
            <a:r>
              <a:rPr lang="en-US" sz="1100" b="1" dirty="0" smtClean="0"/>
              <a:t>. </a:t>
            </a:r>
            <a:r>
              <a:rPr lang="ru-RU" altLang="ko-KR" sz="1100" b="1" dirty="0" smtClean="0"/>
              <a:t>Если блок управления долгое время не используется отключите его от питания. Держите блок управления сухим и чистым,не ремонтируйте его самостоятельно.</a:t>
            </a:r>
            <a:endParaRPr lang="ko-KR" altLang="en-US" sz="1100" b="1" dirty="0" smtClean="0"/>
          </a:p>
          <a:p>
            <a:pPr lvl="0"/>
            <a:endParaRPr lang="en-US" altLang="ko-KR" sz="1100" b="1" dirty="0" smtClean="0"/>
          </a:p>
          <a:p>
            <a:pPr lvl="0"/>
            <a:r>
              <a:rPr lang="en-US" altLang="ko-KR" sz="1100" b="1" dirty="0" smtClean="0"/>
              <a:t>5. </a:t>
            </a:r>
            <a:r>
              <a:rPr lang="ru-RU" altLang="ko-KR" sz="1100" b="1" dirty="0" smtClean="0"/>
              <a:t>Раз в год котел должен быть обслужен сервис-центром, контакты приборов и выхлопная труба должны будут очищены работниками центра.</a:t>
            </a:r>
            <a:endParaRPr lang="ko-KR" altLang="en-US" sz="1100" b="1" dirty="0" smtClean="0"/>
          </a:p>
          <a:p>
            <a:endParaRPr lang="en-US" altLang="ko-KR" sz="1100" b="1" dirty="0" smtClean="0"/>
          </a:p>
          <a:p>
            <a:r>
              <a:rPr lang="en-US" altLang="ko-KR" sz="1100" b="1" dirty="0" smtClean="0"/>
              <a:t>※ </a:t>
            </a:r>
            <a:r>
              <a:rPr lang="ru-RU" altLang="ko-KR" sz="1100" b="1" dirty="0" smtClean="0"/>
              <a:t>Соблюдайте наши советы чтобы продлить срок службы котла.</a:t>
            </a:r>
            <a:endParaRPr lang="ko-KR" altLang="en-US" sz="1100" b="1" dirty="0" smtClean="0"/>
          </a:p>
          <a:p>
            <a:r>
              <a:rPr lang="en-US" sz="1100" b="1" dirty="0" smtClean="0"/>
              <a:t> </a:t>
            </a:r>
            <a:endParaRPr lang="ko-KR" altLang="en-US" sz="1100" b="1" dirty="0" smtClean="0"/>
          </a:p>
          <a:p>
            <a:pPr lvl="0"/>
            <a:endParaRPr kumimoji="0" lang="en-US" altLang="ko-KR" sz="11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AutoShape 26"/>
          <p:cNvSpPr>
            <a:spLocks noChangeArrowheads="1"/>
          </p:cNvSpPr>
          <p:nvPr/>
        </p:nvSpPr>
        <p:spPr bwMode="auto">
          <a:xfrm>
            <a:off x="5661026" y="8624937"/>
            <a:ext cx="47099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P27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57166" y="642910"/>
            <a:ext cx="607570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17.</a:t>
            </a:r>
            <a:r>
              <a:rPr lang="ru-RU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Технические характеристики</a:t>
            </a:r>
            <a:endParaRPr lang="en-US" altLang="ko-K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0" y="6155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615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1474952"/>
            <a:ext cx="6048672" cy="653290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571472"/>
            <a:ext cx="6172200" cy="1047757"/>
          </a:xfrm>
        </p:spPr>
        <p:txBody>
          <a:bodyPr>
            <a:noAutofit/>
          </a:bodyPr>
          <a:lstStyle/>
          <a:p>
            <a:r>
              <a:rPr lang="ru-RU" altLang="ko-KR" sz="2400" dirty="0" smtClean="0">
                <a:solidFill>
                  <a:srgbClr val="002060"/>
                </a:solidFill>
              </a:rPr>
              <a:t>17.Технические характеристики </a:t>
            </a:r>
            <a:r>
              <a:rPr lang="ru-RU" altLang="ko-KR" sz="2400" dirty="0" smtClean="0"/>
              <a:t>(</a:t>
            </a:r>
            <a:r>
              <a:rPr lang="en-US" altLang="ko-KR" sz="1800" dirty="0" smtClean="0"/>
              <a:t>NEK-309A2 </a:t>
            </a:r>
            <a:r>
              <a:rPr lang="ru-RU" altLang="ko-KR" sz="1800" dirty="0" smtClean="0"/>
              <a:t>и </a:t>
            </a:r>
            <a:r>
              <a:rPr lang="en-US" altLang="ko-KR" sz="1800" dirty="0" smtClean="0">
                <a:solidFill>
                  <a:srgbClr val="C00000"/>
                </a:solidFill>
              </a:rPr>
              <a:t>NEK-</a:t>
            </a:r>
            <a:r>
              <a:rPr lang="ru-RU" altLang="ko-KR" sz="1800" dirty="0" smtClean="0">
                <a:solidFill>
                  <a:srgbClr val="C00000"/>
                </a:solidFill>
              </a:rPr>
              <a:t>6</a:t>
            </a:r>
            <a:r>
              <a:rPr lang="en-US" altLang="ko-KR" sz="1800" dirty="0" smtClean="0">
                <a:solidFill>
                  <a:srgbClr val="C00000"/>
                </a:solidFill>
              </a:rPr>
              <a:t>09A</a:t>
            </a:r>
            <a:r>
              <a:rPr lang="ru-RU" altLang="ko-KR" sz="2400" dirty="0"/>
              <a:t>)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2900" y="1428728"/>
            <a:ext cx="6172200" cy="721523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600" dirty="0" smtClean="0"/>
              <a:t> </a:t>
            </a:r>
            <a:r>
              <a:rPr lang="en-US" altLang="ko-KR" sz="1100" dirty="0" smtClean="0"/>
              <a:t>C</a:t>
            </a:r>
            <a:r>
              <a:rPr lang="ru-RU" altLang="ko-KR" sz="1100" dirty="0" smtClean="0"/>
              <a:t>ертификат</a:t>
            </a:r>
            <a:r>
              <a:rPr lang="en-US" altLang="ko-KR" sz="1100" dirty="0" smtClean="0"/>
              <a:t> </a:t>
            </a:r>
            <a:r>
              <a:rPr lang="ru-RU" altLang="ko-KR" sz="1100" dirty="0" smtClean="0"/>
              <a:t>№ В</a:t>
            </a:r>
            <a:r>
              <a:rPr lang="en-US" altLang="ko-KR" sz="1100" dirty="0" smtClean="0"/>
              <a:t>O-WPB-1-0009</a:t>
            </a:r>
            <a:endParaRPr lang="ru-RU" altLang="ko-KR" sz="1100" dirty="0" smtClean="0"/>
          </a:p>
          <a:p>
            <a:pPr>
              <a:buNone/>
            </a:pPr>
            <a:r>
              <a:rPr lang="ru-RU" altLang="ko-KR" sz="1100" dirty="0" smtClean="0"/>
              <a:t> Модель № </a:t>
            </a:r>
            <a:r>
              <a:rPr lang="en-US" altLang="ko-KR" sz="1100" dirty="0" smtClean="0"/>
              <a:t>NEK-309A2</a:t>
            </a:r>
            <a:r>
              <a:rPr lang="ru-RU" altLang="ko-KR" sz="1100" dirty="0" smtClean="0"/>
              <a:t> / </a:t>
            </a:r>
            <a:r>
              <a:rPr lang="en-US" altLang="ko-KR" sz="1100" dirty="0" smtClean="0">
                <a:solidFill>
                  <a:srgbClr val="C00000"/>
                </a:solidFill>
              </a:rPr>
              <a:t>NEK-609A</a:t>
            </a:r>
          </a:p>
          <a:p>
            <a:pPr>
              <a:buNone/>
            </a:pPr>
            <a:r>
              <a:rPr lang="en-US" altLang="ko-KR" sz="1100" dirty="0" smtClean="0"/>
              <a:t> </a:t>
            </a:r>
            <a:r>
              <a:rPr lang="ru-RU" altLang="ko-KR" sz="1100" dirty="0" smtClean="0"/>
              <a:t>Наименование изделия : Котел на древесном топливе (пеллеты)</a:t>
            </a:r>
          </a:p>
          <a:p>
            <a:pPr>
              <a:buNone/>
            </a:pPr>
            <a:r>
              <a:rPr lang="ru-RU" altLang="ko-KR" sz="1100" dirty="0" smtClean="0"/>
              <a:t> Вид : котел с дымоходом</a:t>
            </a:r>
          </a:p>
          <a:p>
            <a:pPr>
              <a:buNone/>
            </a:pPr>
            <a:r>
              <a:rPr lang="ru-RU" altLang="ko-KR" sz="1100" dirty="0" smtClean="0"/>
              <a:t> Назначение : Отопление и подача горячей воды</a:t>
            </a:r>
          </a:p>
          <a:p>
            <a:pPr>
              <a:buNone/>
            </a:pPr>
            <a:r>
              <a:rPr lang="ru-RU" altLang="ko-KR" sz="1100" dirty="0" smtClean="0"/>
              <a:t> Серийный номер : </a:t>
            </a:r>
          </a:p>
          <a:p>
            <a:pPr>
              <a:buNone/>
            </a:pPr>
            <a:r>
              <a:rPr lang="ru-RU" altLang="ko-KR" sz="1100" dirty="0" smtClean="0"/>
              <a:t> Выделяемая мощность: Отопление (23.25)кВт</a:t>
            </a:r>
            <a:r>
              <a:rPr lang="en-US" altLang="ko-KR" sz="1100" dirty="0" smtClean="0"/>
              <a:t>[(20000)</a:t>
            </a:r>
            <a:r>
              <a:rPr lang="ru-RU" altLang="ko-KR" sz="1100" dirty="0" smtClean="0"/>
              <a:t>Ккал/ч</a:t>
            </a:r>
            <a:r>
              <a:rPr lang="en-US" altLang="ko-KR" sz="1100" dirty="0" smtClean="0"/>
              <a:t>] / </a:t>
            </a:r>
            <a:r>
              <a:rPr lang="en-US" altLang="ko-KR" sz="1100" dirty="0" smtClean="0">
                <a:solidFill>
                  <a:srgbClr val="C00000"/>
                </a:solidFill>
              </a:rPr>
              <a:t>- (45000-50000 </a:t>
            </a:r>
            <a:r>
              <a:rPr lang="ru-RU" altLang="ko-KR" sz="1100" dirty="0" smtClean="0">
                <a:solidFill>
                  <a:srgbClr val="C00000"/>
                </a:solidFill>
              </a:rPr>
              <a:t>Ккал/ч)</a:t>
            </a:r>
            <a:endParaRPr lang="en-US" altLang="ko-KR" sz="11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US" altLang="ko-KR" sz="1100" dirty="0" smtClean="0"/>
              <a:t>                              </a:t>
            </a:r>
            <a:r>
              <a:rPr lang="ru-RU" altLang="ko-KR" sz="1100" dirty="0" smtClean="0"/>
              <a:t>Горячая вода (22.09)кВт</a:t>
            </a:r>
            <a:r>
              <a:rPr lang="en-US" altLang="ko-KR" sz="1100" dirty="0" smtClean="0"/>
              <a:t>[</a:t>
            </a:r>
            <a:r>
              <a:rPr lang="ru-RU" altLang="ko-KR" sz="1100" dirty="0" smtClean="0"/>
              <a:t>(19000)Ккал/ч</a:t>
            </a:r>
            <a:r>
              <a:rPr lang="en-US" altLang="ko-KR" sz="1100" dirty="0" smtClean="0"/>
              <a:t>]</a:t>
            </a:r>
            <a:r>
              <a:rPr lang="ru-RU" altLang="ko-KR" sz="1100" dirty="0" smtClean="0"/>
              <a:t>               </a:t>
            </a:r>
            <a:r>
              <a:rPr lang="ru-RU" altLang="ko-KR" sz="1100" dirty="0" smtClean="0">
                <a:solidFill>
                  <a:srgbClr val="C00000"/>
                </a:solidFill>
              </a:rPr>
              <a:t>-</a:t>
            </a:r>
          </a:p>
          <a:p>
            <a:pPr>
              <a:buNone/>
            </a:pPr>
            <a:r>
              <a:rPr lang="ru-RU" altLang="ko-KR" sz="1100" dirty="0" smtClean="0"/>
              <a:t> Кол-во потребления гранул : 5.3 кг/ч  /  </a:t>
            </a:r>
            <a:r>
              <a:rPr lang="ru-RU" altLang="ko-KR" sz="1100" dirty="0" smtClean="0">
                <a:solidFill>
                  <a:srgbClr val="C00000"/>
                </a:solidFill>
              </a:rPr>
              <a:t>-</a:t>
            </a:r>
          </a:p>
          <a:p>
            <a:pPr>
              <a:buNone/>
            </a:pPr>
            <a:r>
              <a:rPr lang="ru-RU" altLang="ko-KR" sz="1100" dirty="0" smtClean="0"/>
              <a:t> Резервуар для воды  : 65 л. / </a:t>
            </a:r>
            <a:r>
              <a:rPr lang="ru-RU" altLang="ko-KR" sz="1100" dirty="0" smtClean="0">
                <a:solidFill>
                  <a:srgbClr val="C00000"/>
                </a:solidFill>
              </a:rPr>
              <a:t>170 л.</a:t>
            </a:r>
          </a:p>
          <a:p>
            <a:pPr>
              <a:buNone/>
            </a:pPr>
            <a:r>
              <a:rPr lang="ru-RU" altLang="ko-KR" sz="1100" dirty="0" smtClean="0"/>
              <a:t> Топливный резервуар : 100 кг</a:t>
            </a:r>
          </a:p>
          <a:p>
            <a:pPr>
              <a:buNone/>
            </a:pPr>
            <a:r>
              <a:rPr lang="ru-RU" altLang="ko-KR" sz="1100" dirty="0" smtClean="0"/>
              <a:t> Максимальное давление : 0.1 МПа</a:t>
            </a:r>
          </a:p>
          <a:p>
            <a:pPr>
              <a:buNone/>
            </a:pPr>
            <a:r>
              <a:rPr lang="ru-RU" altLang="ko-KR" sz="1100" dirty="0" smtClean="0"/>
              <a:t> Раб.напряжение : в процессе работы  220В/0.080кВт</a:t>
            </a:r>
          </a:p>
          <a:p>
            <a:pPr>
              <a:buNone/>
            </a:pPr>
            <a:r>
              <a:rPr lang="ru-RU" altLang="ko-KR" sz="1100" dirty="0" smtClean="0"/>
              <a:t>                          при зажигании        220В/0.660кВт</a:t>
            </a:r>
          </a:p>
          <a:p>
            <a:pPr>
              <a:buNone/>
            </a:pPr>
            <a:r>
              <a:rPr lang="ru-RU" altLang="ko-KR" sz="1100" dirty="0" smtClean="0"/>
              <a:t> Способ горения : Плавильный тигель</a:t>
            </a:r>
          </a:p>
          <a:p>
            <a:pPr>
              <a:buNone/>
            </a:pPr>
            <a:r>
              <a:rPr lang="ru-RU" altLang="ko-KR" sz="1100" dirty="0" smtClean="0"/>
              <a:t> Способ подачи топлива : винт</a:t>
            </a:r>
          </a:p>
          <a:p>
            <a:pPr>
              <a:buNone/>
            </a:pPr>
            <a:r>
              <a:rPr lang="ru-RU" altLang="ko-KR" sz="1100" dirty="0" smtClean="0"/>
              <a:t> Возможность автоматической очистки колосниковой решетки : да</a:t>
            </a:r>
          </a:p>
          <a:p>
            <a:pPr>
              <a:buNone/>
            </a:pPr>
            <a:r>
              <a:rPr lang="ru-RU" altLang="ko-KR" sz="1100" dirty="0" smtClean="0"/>
              <a:t> Возможность автоматической очистки нагревательной поверхности: да</a:t>
            </a:r>
          </a:p>
          <a:p>
            <a:pPr>
              <a:buNone/>
            </a:pPr>
            <a:r>
              <a:rPr lang="ru-RU" altLang="ko-KR" sz="1100" dirty="0" smtClean="0"/>
              <a:t> Гарантийный срок : 3 года </a:t>
            </a:r>
          </a:p>
          <a:p>
            <a:pPr>
              <a:buNone/>
            </a:pPr>
            <a:r>
              <a:rPr lang="ru-RU" altLang="ko-KR" sz="1100" dirty="0" smtClean="0"/>
              <a:t> Контакты сервис-центра : 1588-5627</a:t>
            </a:r>
          </a:p>
          <a:p>
            <a:pPr>
              <a:buNone/>
            </a:pPr>
            <a:r>
              <a:rPr lang="ru-RU" altLang="ko-KR" sz="1100" dirty="0" smtClean="0"/>
              <a:t> Производитель : НекстЭнерджиКорея</a:t>
            </a:r>
          </a:p>
          <a:p>
            <a:pPr>
              <a:buNone/>
            </a:pPr>
            <a:r>
              <a:rPr lang="ru-RU" altLang="ko-KR" sz="1100" dirty="0" smtClean="0"/>
              <a:t> Адрес : Кенгидо,город Кванджу,Точокмен,Кунгпхени 179-2</a:t>
            </a:r>
          </a:p>
          <a:p>
            <a:pPr>
              <a:buNone/>
            </a:pPr>
            <a:r>
              <a:rPr lang="ru-RU" altLang="ko-KR" sz="1100" dirty="0" smtClean="0"/>
              <a:t> Тел. Производителя: (031) 764-5616</a:t>
            </a:r>
          </a:p>
          <a:p>
            <a:pPr>
              <a:buNone/>
            </a:pPr>
            <a:r>
              <a:rPr lang="ru-RU" altLang="ko-KR" sz="1100" dirty="0" smtClean="0"/>
              <a:t> *использовать гранулы от 1 сорта и выше.</a:t>
            </a:r>
          </a:p>
          <a:p>
            <a:pPr>
              <a:buNone/>
            </a:pPr>
            <a:r>
              <a:rPr lang="ru-RU" altLang="ko-KR" sz="1100" dirty="0" smtClean="0">
                <a:solidFill>
                  <a:srgbClr val="C00000"/>
                </a:solidFill>
              </a:rPr>
              <a:t>**Топливный резервуар: отдельно</a:t>
            </a:r>
          </a:p>
          <a:p>
            <a:pPr>
              <a:buNone/>
            </a:pPr>
            <a:r>
              <a:rPr lang="ru-RU" altLang="ko-KR" sz="1100" dirty="0" smtClean="0">
                <a:solidFill>
                  <a:srgbClr val="C00000"/>
                </a:solidFill>
              </a:rPr>
              <a:t>Конфигурация котла: напольный; вертикальная загрузка; с принудительной тягой</a:t>
            </a:r>
          </a:p>
          <a:p>
            <a:pPr>
              <a:buNone/>
            </a:pPr>
            <a:r>
              <a:rPr lang="ru-RU" altLang="ko-KR" sz="1100" dirty="0" smtClean="0">
                <a:solidFill>
                  <a:srgbClr val="C00000"/>
                </a:solidFill>
              </a:rPr>
              <a:t>Площадь электронагрева: 3,5м²</a:t>
            </a:r>
          </a:p>
          <a:p>
            <a:pPr>
              <a:buNone/>
            </a:pPr>
            <a:r>
              <a:rPr lang="ru-RU" altLang="ko-KR" sz="1100" dirty="0" smtClean="0">
                <a:solidFill>
                  <a:srgbClr val="C00000"/>
                </a:solidFill>
              </a:rPr>
              <a:t>Диаметр трубки отопления помещения: 35мм.</a:t>
            </a:r>
          </a:p>
          <a:p>
            <a:pPr>
              <a:buNone/>
            </a:pPr>
            <a:r>
              <a:rPr lang="ru-RU" altLang="ko-KR" sz="1100" dirty="0" smtClean="0">
                <a:solidFill>
                  <a:srgbClr val="C00000"/>
                </a:solidFill>
              </a:rPr>
              <a:t>Диаметр трубки нагрева системы водоснабжения: 25мм.</a:t>
            </a:r>
          </a:p>
          <a:p>
            <a:pPr>
              <a:buNone/>
            </a:pPr>
            <a:r>
              <a:rPr lang="ru-RU" altLang="ko-KR" sz="1100" dirty="0" smtClean="0">
                <a:solidFill>
                  <a:srgbClr val="C00000"/>
                </a:solidFill>
              </a:rPr>
              <a:t>Диаметр дымохода: 150мм.</a:t>
            </a:r>
          </a:p>
          <a:p>
            <a:pPr>
              <a:buNone/>
            </a:pPr>
            <a:r>
              <a:rPr lang="ru-RU" altLang="ko-KR" sz="1100" dirty="0" smtClean="0">
                <a:solidFill>
                  <a:srgbClr val="C00000"/>
                </a:solidFill>
              </a:rPr>
              <a:t>Физические размеры (мм.): котел + топливный резервуар – Ширина-1800, Глубина-1300, Высота-1600</a:t>
            </a:r>
          </a:p>
          <a:p>
            <a:pPr>
              <a:buNone/>
            </a:pPr>
            <a:r>
              <a:rPr lang="ru-RU" altLang="ko-KR" sz="1100" dirty="0">
                <a:solidFill>
                  <a:srgbClr val="C00000"/>
                </a:solidFill>
              </a:rPr>
              <a:t> </a:t>
            </a:r>
            <a:r>
              <a:rPr lang="ru-RU" altLang="ko-KR" sz="1100" dirty="0" smtClean="0">
                <a:solidFill>
                  <a:srgbClr val="C00000"/>
                </a:solidFill>
              </a:rPr>
              <a:t>                                     котел -                                   Ширина-900, Глубина-900, Высота-1500</a:t>
            </a:r>
          </a:p>
          <a:p>
            <a:pPr>
              <a:buNone/>
            </a:pPr>
            <a:r>
              <a:rPr lang="ru-RU" altLang="ko-KR" sz="1100" dirty="0">
                <a:solidFill>
                  <a:srgbClr val="C00000"/>
                </a:solidFill>
              </a:rPr>
              <a:t> </a:t>
            </a:r>
            <a:r>
              <a:rPr lang="ru-RU" altLang="ko-KR" sz="1100" dirty="0" smtClean="0">
                <a:solidFill>
                  <a:srgbClr val="C00000"/>
                </a:solidFill>
              </a:rPr>
              <a:t>                                     топливный резервуар -             Ширина-1800, Глубина-1300, Высота-1600</a:t>
            </a:r>
          </a:p>
          <a:p>
            <a:pPr>
              <a:buNone/>
            </a:pPr>
            <a:r>
              <a:rPr lang="ru-RU" altLang="ko-KR" sz="1100" dirty="0"/>
              <a:t> </a:t>
            </a:r>
            <a:r>
              <a:rPr lang="ru-RU" altLang="ko-KR" sz="1100" dirty="0" smtClean="0"/>
              <a:t>                              </a:t>
            </a:r>
          </a:p>
          <a:p>
            <a:pPr>
              <a:buNone/>
            </a:pPr>
            <a:endParaRPr lang="ru-RU" altLang="ko-KR" sz="1100" dirty="0" smtClean="0"/>
          </a:p>
          <a:p>
            <a:pPr>
              <a:buNone/>
            </a:pPr>
            <a:endParaRPr lang="ru-RU" altLang="ko-KR" sz="1600" dirty="0" smtClean="0"/>
          </a:p>
          <a:p>
            <a:pPr>
              <a:buNone/>
            </a:pPr>
            <a:endParaRPr lang="ko-KR" altLang="en-US" sz="1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직사각형 75"/>
          <p:cNvSpPr>
            <a:spLocks noChangeArrowheads="1"/>
          </p:cNvSpPr>
          <p:nvPr/>
        </p:nvSpPr>
        <p:spPr bwMode="auto">
          <a:xfrm>
            <a:off x="500063" y="1811798"/>
            <a:ext cx="59293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rtl="1"/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◎  </a:t>
            </a:r>
            <a:r>
              <a:rPr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Котел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может быть заменен в течении 2 лет со дня установки, а основные компоненты и бесплатное обслуживание от 1 до 2 лет.</a:t>
            </a:r>
            <a:endParaRPr kumimoji="0" lang="en-US" altLang="ko-KR" sz="10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endParaRPr kumimoji="0" lang="en-US" altLang="ko-KR" sz="10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※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После истечения гарантийного срока расходные материалы станут платными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.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Поломки, вызванные неосторожностью или в случаях, перечисленных ниже, будут платными :</a:t>
            </a:r>
            <a:endParaRPr kumimoji="0" lang="en-US" altLang="ko-KR" sz="10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  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①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Поломка в связи с ремонтом в условиях другого сервис-центра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.      </a:t>
            </a:r>
            <a:endParaRPr kumimoji="0" lang="ru-RU" altLang="ko-KR" sz="1000" dirty="0" smtClean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  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②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Поломка в связи с наводнением, пожаром, и другими стихийными бедствиями.</a:t>
            </a:r>
          </a:p>
          <a:p>
            <a:pPr rtl="1"/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  ③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Брак трубы или установка регулирующего клапана (и т.п.) на входное отверстие трубы</a:t>
            </a:r>
            <a:r>
              <a:rPr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. Поломка котла вследствие скачка давления, вызванного неработающей циркуляцией системы.</a:t>
            </a:r>
            <a:endParaRPr kumimoji="0" lang="en-US" altLang="ko-KR" sz="1000" dirty="0" smtClean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  ④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Если нет гарантийного листа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※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Нет записи в гарантийном листе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.</a:t>
            </a:r>
            <a:endParaRPr kumimoji="0" lang="en-US" altLang="ko-KR" sz="10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  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⑤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Коррозия от соли и извести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.</a:t>
            </a:r>
            <a:endParaRPr kumimoji="0" lang="en-US" altLang="ko-KR" sz="10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  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⑥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Если </a:t>
            </a:r>
            <a:r>
              <a:rPr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котел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сломался при замерзании воды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.</a:t>
            </a:r>
            <a:endParaRPr kumimoji="0" lang="en-US" altLang="ko-KR" sz="10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  ⑦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Если использовалось некачественное топливо.</a:t>
            </a:r>
            <a:endParaRPr kumimoji="0" lang="en-US" altLang="ko-KR" sz="1000" dirty="0" smtClean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  ★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Основной блок</a:t>
            </a:r>
            <a:r>
              <a:rPr kumimoji="0" lang="ko-KR" altLang="en-US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: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Котел </a:t>
            </a:r>
            <a:endParaRPr kumimoji="0" lang="en-US" altLang="ko-KR" sz="1000" dirty="0" smtClean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★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Основные части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: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комнатный пульт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горелка топки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сетевой винт</a:t>
            </a:r>
            <a:endParaRPr kumimoji="0" lang="en-US" altLang="ko-KR" sz="1000" dirty="0" smtClean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lang="ru-RU" altLang="ko-KR" sz="1000" dirty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</a:t>
            </a:r>
            <a:r>
              <a:rPr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 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Составные части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: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двигатели 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(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винт двигателя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раздвижной двигатель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),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вентилятор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нагреватель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соединители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коммутатор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,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датчики</a:t>
            </a:r>
            <a:endParaRPr kumimoji="0" lang="en-US" altLang="ko-KR" sz="1000" dirty="0" smtClean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lang="en-US" altLang="ko-KR" sz="1000" dirty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</a:t>
            </a:r>
            <a:r>
              <a:rPr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    </a:t>
            </a:r>
            <a:r>
              <a:rPr kumimoji="0" lang="ko-KR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★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Стоимость запчастей и транспортные расходы могут изменяться продавцом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.</a:t>
            </a:r>
            <a:endParaRPr kumimoji="0" lang="ko-KR" altLang="en-US" sz="10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78" name="가로로 말린 두루마리 모양 77"/>
          <p:cNvSpPr/>
          <p:nvPr/>
        </p:nvSpPr>
        <p:spPr>
          <a:xfrm>
            <a:off x="1988840" y="611560"/>
            <a:ext cx="2500312" cy="1000125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0484" name="직사각형 78"/>
          <p:cNvSpPr>
            <a:spLocks noChangeArrowheads="1"/>
          </p:cNvSpPr>
          <p:nvPr/>
        </p:nvSpPr>
        <p:spPr bwMode="auto">
          <a:xfrm>
            <a:off x="2214564" y="899592"/>
            <a:ext cx="19345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ru-RU" altLang="ko-KR" sz="2400" b="1" dirty="0" smtClean="0">
                <a:latin typeface="맑은 고딕" pitchFamily="50" charset="-127"/>
                <a:ea typeface="맑은 고딕" pitchFamily="50" charset="-127"/>
              </a:rPr>
              <a:t>Гарантия</a:t>
            </a:r>
            <a:endParaRPr kumimoji="0"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81" name="표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32497"/>
              </p:ext>
            </p:extLst>
          </p:nvPr>
        </p:nvGraphicFramePr>
        <p:xfrm>
          <a:off x="908720" y="5292080"/>
          <a:ext cx="4929223" cy="212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334"/>
                <a:gridCol w="1491856"/>
                <a:gridCol w="2128033"/>
              </a:tblGrid>
              <a:tr h="31496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  </a:t>
                      </a:r>
                      <a:r>
                        <a:rPr lang="ru-RU" altLang="ko-KR" sz="1200" dirty="0" smtClean="0"/>
                        <a:t>модель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  NEK-</a:t>
                      </a:r>
                      <a:endParaRPr lang="ko-KR" altLang="en-US" sz="12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dirty="0" smtClean="0"/>
                        <a:t>   </a:t>
                      </a:r>
                      <a:r>
                        <a:rPr lang="ru-RU" altLang="ko-KR" sz="1500" dirty="0" smtClean="0"/>
                        <a:t>гарантия</a:t>
                      </a:r>
                      <a:r>
                        <a:rPr lang="ru-RU" altLang="ko-KR" sz="1500" baseline="0" dirty="0" smtClean="0"/>
                        <a:t> 3 года</a:t>
                      </a:r>
                      <a:endParaRPr lang="ko-KR" altLang="en-US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lang="ru-RU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Дата</a:t>
                      </a:r>
                      <a:r>
                        <a:rPr lang="ru-RU" altLang="ko-KR" sz="1200" baseline="0" dirty="0" smtClean="0">
                          <a:latin typeface="굴림" pitchFamily="50" charset="-127"/>
                          <a:ea typeface="굴림" pitchFamily="50" charset="-127"/>
                        </a:rPr>
                        <a:t> установки</a:t>
                      </a:r>
                      <a:endParaRPr lang="ko-KR" altLang="en-US" sz="12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   20       </a:t>
                      </a:r>
                      <a:r>
                        <a:rPr lang="ru-RU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год</a:t>
                      </a:r>
                      <a:r>
                        <a:rPr lang="ko-KR" altLang="en-US" sz="1200" dirty="0" smtClean="0">
                          <a:latin typeface="굴림" pitchFamily="50" charset="-127"/>
                          <a:ea typeface="굴림" pitchFamily="50" charset="-127"/>
                        </a:rPr>
                        <a:t>        </a:t>
                      </a:r>
                      <a:r>
                        <a:rPr lang="ru-RU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мес</a:t>
                      </a:r>
                      <a:r>
                        <a:rPr lang="ko-KR" altLang="en-US" sz="1200" dirty="0" smtClean="0">
                          <a:latin typeface="굴림" pitchFamily="50" charset="-127"/>
                          <a:ea typeface="굴림" pitchFamily="50" charset="-127"/>
                        </a:rPr>
                        <a:t>        </a:t>
                      </a:r>
                      <a:r>
                        <a:rPr lang="ru-RU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день</a:t>
                      </a:r>
                      <a:endParaRPr lang="ko-KR" altLang="en-US" sz="12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lang="ru-RU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Имя покупателя</a:t>
                      </a:r>
                      <a:endParaRPr lang="ko-KR" altLang="en-US" sz="12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lang="ko-KR" altLang="en-US" sz="12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76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lang="ru-RU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Контакты</a:t>
                      </a:r>
                      <a:endParaRPr lang="ko-KR" altLang="en-US" sz="12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lang="ko-KR" altLang="en-US" sz="12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76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lang="ru-RU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Адрес</a:t>
                      </a:r>
                      <a:endParaRPr lang="ko-KR" altLang="en-US" sz="12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endParaRPr lang="ko-KR" altLang="en-US" sz="12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76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  </a:t>
                      </a:r>
                      <a:r>
                        <a:rPr lang="ru-RU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Агенство</a:t>
                      </a:r>
                      <a:endParaRPr lang="ko-KR" altLang="en-US" sz="12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latin typeface="굴림" pitchFamily="50" charset="-127"/>
                          <a:ea typeface="굴림" pitchFamily="50" charset="-127"/>
                        </a:rPr>
                        <a:t>     </a:t>
                      </a:r>
                      <a:endParaRPr lang="ko-KR" altLang="en-US" sz="1200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0" name="AutoShape 26"/>
          <p:cNvSpPr>
            <a:spLocks noChangeArrowheads="1"/>
          </p:cNvSpPr>
          <p:nvPr/>
        </p:nvSpPr>
        <p:spPr bwMode="auto">
          <a:xfrm>
            <a:off x="5661026" y="8624937"/>
            <a:ext cx="542925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P28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pic>
        <p:nvPicPr>
          <p:cNvPr id="20511" name="Picture 2" descr="http://www.nextene.com/image_02/tel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8" y="7774015"/>
            <a:ext cx="1725612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2" name="_x78010848" descr="EMB0000083439b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7774016"/>
            <a:ext cx="119380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3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50" y="7774015"/>
            <a:ext cx="11620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5"/>
          <p:cNvSpPr>
            <a:spLocks noChangeArrowheads="1"/>
          </p:cNvSpPr>
          <p:nvPr/>
        </p:nvSpPr>
        <p:spPr bwMode="auto">
          <a:xfrm>
            <a:off x="785814" y="1403649"/>
            <a:ext cx="5557837" cy="3308598"/>
          </a:xfrm>
          <a:prstGeom prst="roundRect">
            <a:avLst>
              <a:gd name="adj" fmla="val 155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100" dirty="0" smtClean="0"/>
              <a:t> Инструкция по применению</a:t>
            </a:r>
            <a:r>
              <a:rPr lang="ru-RU" altLang="ko-KR" sz="1100" dirty="0" smtClean="0"/>
              <a:t> описывает вопросы, связанные с функционированием и обслуживанием агрегата, а также с безопасностью эксплуатации</a:t>
            </a:r>
            <a:endParaRPr kumimoji="0" lang="en-US" altLang="ko-KR" sz="1100" dirty="0"/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kumimoji="0" lang="ru-RU" altLang="ko-KR" sz="1100" dirty="0" smtClean="0"/>
              <a:t> В целях правильной эксплуатации и технического обслуживания продукта обязательно внимательно прочтите инструкцию перед началом  работы.</a:t>
            </a:r>
            <a:r>
              <a:rPr kumimoji="0" lang="ko-KR" altLang="en-US" sz="1100" dirty="0" smtClean="0"/>
              <a:t> </a:t>
            </a:r>
            <a:r>
              <a:rPr kumimoji="0" lang="ru-RU" altLang="ko-KR" sz="1100" dirty="0" smtClean="0"/>
              <a:t>Для последующего гарантийного обслуживания, установкой котла должны заниматься специалисты сервисного центра головного офиса, либо дилеры.</a:t>
            </a:r>
            <a:endParaRPr kumimoji="0" lang="en-US" altLang="ko-KR" sz="1100" dirty="0"/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kumimoji="0" lang="ru-RU" altLang="ko-KR" sz="1100" dirty="0" smtClean="0"/>
              <a:t>Пеллетный котел требует регулярного техосмотра.</a:t>
            </a:r>
            <a:r>
              <a:rPr kumimoji="0" lang="ko-KR" altLang="en-US" sz="1100" dirty="0" smtClean="0"/>
              <a:t>   </a:t>
            </a:r>
            <a:endParaRPr kumimoji="0" lang="en-US" altLang="ko-KR" sz="1100" dirty="0"/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kumimoji="0" lang="ru-RU" altLang="ko-KR" sz="1100" dirty="0" smtClean="0"/>
              <a:t> Храните инструкцию в доступном месте.</a:t>
            </a:r>
            <a:r>
              <a:rPr kumimoji="0" lang="ko-KR" altLang="en-US" sz="1100" dirty="0" smtClean="0"/>
              <a:t> </a:t>
            </a:r>
            <a:endParaRPr kumimoji="0" lang="en-US" altLang="ko-KR" sz="1100" dirty="0"/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kumimoji="0" lang="ru-RU" altLang="ko-KR" sz="1100" dirty="0" smtClean="0"/>
              <a:t> Не пытайтесь установить или передвинуть котел своими силами. В этом случае продавец не может гарантировать безопасность и нормальное функционирование котла.</a:t>
            </a:r>
            <a:r>
              <a:rPr kumimoji="0" lang="en-US" altLang="ko-KR" sz="1100" dirty="0" smtClean="0"/>
              <a:t>   </a:t>
            </a:r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kumimoji="0" lang="ru-RU" altLang="ko-KR" sz="1100" dirty="0" smtClean="0"/>
              <a:t> Котел не желательно устанавливать пожилым людям старше 60 лет, людям с ограниченными возможностями.</a:t>
            </a:r>
            <a:endParaRPr kumimoji="0" lang="en-US" altLang="ko-KR" sz="1100" dirty="0" smtClean="0"/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kumimoji="0" lang="ru-RU" altLang="ko-KR" sz="1100" dirty="0" smtClean="0"/>
              <a:t>Содержимое данной инструкции, в зависимости от улучшений характеристик, может быть изменено без предварительного уведомления.</a:t>
            </a:r>
            <a:endParaRPr kumimoji="0" lang="en-US" altLang="ko-KR" sz="1100" dirty="0"/>
          </a:p>
        </p:txBody>
      </p:sp>
      <p:sp>
        <p:nvSpPr>
          <p:cNvPr id="4099" name="직사각형 7"/>
          <p:cNvSpPr>
            <a:spLocks noChangeArrowheads="1"/>
          </p:cNvSpPr>
          <p:nvPr/>
        </p:nvSpPr>
        <p:spPr bwMode="auto">
          <a:xfrm>
            <a:off x="857250" y="7452322"/>
            <a:ext cx="581211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1100" dirty="0"/>
              <a:t> ◘ </a:t>
            </a:r>
            <a:r>
              <a:rPr kumimoji="0" lang="ru-RU" altLang="ko-KR" sz="1100" dirty="0" smtClean="0"/>
              <a:t>Использование низкосортного топлива влияет на производительность котла</a:t>
            </a:r>
            <a:endParaRPr kumimoji="0" lang="ko-KR" altLang="en-US" sz="1000" dirty="0"/>
          </a:p>
        </p:txBody>
      </p:sp>
      <p:sp>
        <p:nvSpPr>
          <p:cNvPr id="4100" name="직사각형 8"/>
          <p:cNvSpPr>
            <a:spLocks noChangeArrowheads="1"/>
          </p:cNvSpPr>
          <p:nvPr/>
        </p:nvSpPr>
        <p:spPr bwMode="auto">
          <a:xfrm>
            <a:off x="857250" y="7812362"/>
            <a:ext cx="559608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1100" dirty="0"/>
              <a:t> ◘ </a:t>
            </a:r>
            <a:r>
              <a:rPr kumimoji="0" lang="ru-RU" altLang="ko-KR" sz="1100" dirty="0" smtClean="0"/>
              <a:t>Для предотвращения поломок обязательно используйте стандартизированные древесные пеллеты.</a:t>
            </a:r>
            <a:endParaRPr kumimoji="0" lang="ko-KR" altLang="en-US" sz="1100" dirty="0"/>
          </a:p>
        </p:txBody>
      </p:sp>
      <p:sp>
        <p:nvSpPr>
          <p:cNvPr id="4101" name="직사각형 9"/>
          <p:cNvSpPr>
            <a:spLocks noChangeArrowheads="1"/>
          </p:cNvSpPr>
          <p:nvPr/>
        </p:nvSpPr>
        <p:spPr bwMode="auto">
          <a:xfrm>
            <a:off x="857251" y="8172402"/>
            <a:ext cx="57864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11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1100" dirty="0"/>
              <a:t>◘ </a:t>
            </a:r>
            <a:r>
              <a:rPr kumimoji="0" lang="ru-RU" altLang="ko-KR" sz="1100" dirty="0" smtClean="0"/>
              <a:t>Для сохраниения работоспособности котла необходимо как минимум 1 раз в неделю убирать золу.</a:t>
            </a:r>
            <a:endParaRPr kumimoji="0" lang="ko-KR" altLang="en-US" sz="100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571876" y="5500688"/>
            <a:ext cx="1000125" cy="135731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103" name="직사각형 11"/>
          <p:cNvSpPr>
            <a:spLocks noChangeArrowheads="1"/>
          </p:cNvSpPr>
          <p:nvPr/>
        </p:nvSpPr>
        <p:spPr bwMode="auto">
          <a:xfrm>
            <a:off x="2928938" y="6929438"/>
            <a:ext cx="3571875" cy="55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altLang="ko-KR" sz="1000" dirty="0" smtClean="0">
                <a:solidFill>
                  <a:srgbClr val="FF0000"/>
                </a:solidFill>
              </a:rPr>
              <a:t>Дверь топки находится под высокой температурой, открывайте дверь с осторожностью, во избежания ожогов</a:t>
            </a:r>
            <a:endParaRPr kumimoji="0"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4104" name="Rectangle 2"/>
          <p:cNvSpPr>
            <a:spLocks noChangeArrowheads="1"/>
          </p:cNvSpPr>
          <p:nvPr/>
        </p:nvSpPr>
        <p:spPr bwMode="auto">
          <a:xfrm>
            <a:off x="0" y="6155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105" name="Rectangle 4"/>
          <p:cNvSpPr>
            <a:spLocks noChangeArrowheads="1"/>
          </p:cNvSpPr>
          <p:nvPr/>
        </p:nvSpPr>
        <p:spPr bwMode="auto">
          <a:xfrm>
            <a:off x="0" y="6155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106" name="_x78210776" descr="EMB00000cb82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6357938"/>
            <a:ext cx="500062" cy="48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27" y="6357951"/>
            <a:ext cx="54927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8" name="AutoShape 25"/>
          <p:cNvSpPr>
            <a:spLocks noChangeArrowheads="1"/>
          </p:cNvSpPr>
          <p:nvPr/>
        </p:nvSpPr>
        <p:spPr bwMode="auto">
          <a:xfrm>
            <a:off x="5643564" y="8624937"/>
            <a:ext cx="38783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P3</a:t>
            </a:r>
          </a:p>
        </p:txBody>
      </p:sp>
      <p:pic>
        <p:nvPicPr>
          <p:cNvPr id="410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6" y="5643563"/>
            <a:ext cx="500063" cy="109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직사각형 20"/>
          <p:cNvSpPr/>
          <p:nvPr/>
        </p:nvSpPr>
        <p:spPr>
          <a:xfrm>
            <a:off x="-1024826" y="571472"/>
            <a:ext cx="7694186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1. </a:t>
            </a:r>
            <a:r>
              <a:rPr lang="ru-RU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Меры предосторожности</a:t>
            </a: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620" y="5172321"/>
            <a:ext cx="1909444" cy="20330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62"/>
          <p:cNvGrpSpPr/>
          <p:nvPr/>
        </p:nvGrpSpPr>
        <p:grpSpPr>
          <a:xfrm>
            <a:off x="4652376" y="2773350"/>
            <a:ext cx="1062640" cy="1500199"/>
            <a:chOff x="3857628" y="2357422"/>
            <a:chExt cx="1688413" cy="192882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7628" y="2357422"/>
              <a:ext cx="1688413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6905" y="3747018"/>
              <a:ext cx="576607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2428861"/>
            <a:ext cx="316368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직사각형 15"/>
          <p:cNvSpPr>
            <a:spLocks noChangeArrowheads="1"/>
          </p:cNvSpPr>
          <p:nvPr/>
        </p:nvSpPr>
        <p:spPr bwMode="auto">
          <a:xfrm>
            <a:off x="332656" y="3714745"/>
            <a:ext cx="9361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00" dirty="0" smtClean="0"/>
              <a:t>Отводная труба</a:t>
            </a:r>
            <a:endParaRPr kumimoji="0" lang="ko-KR" altLang="en-US" sz="1000" dirty="0"/>
          </a:p>
        </p:txBody>
      </p:sp>
      <p:sp>
        <p:nvSpPr>
          <p:cNvPr id="17" name="오른쪽 화살표 16"/>
          <p:cNvSpPr/>
          <p:nvPr/>
        </p:nvSpPr>
        <p:spPr>
          <a:xfrm flipH="1" flipV="1">
            <a:off x="4500570" y="3857622"/>
            <a:ext cx="640104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24" name="아래쪽 화살표 23"/>
          <p:cNvSpPr/>
          <p:nvPr/>
        </p:nvSpPr>
        <p:spPr>
          <a:xfrm>
            <a:off x="5295319" y="4059236"/>
            <a:ext cx="71438" cy="42862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27" name="직사각형 24"/>
          <p:cNvSpPr>
            <a:spLocks noChangeArrowheads="1"/>
          </p:cNvSpPr>
          <p:nvPr/>
        </p:nvSpPr>
        <p:spPr bwMode="auto">
          <a:xfrm>
            <a:off x="4941168" y="4344988"/>
            <a:ext cx="792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ru-RU" altLang="ko-KR" sz="1000" dirty="0" smtClean="0"/>
              <a:t>Зольник</a:t>
            </a:r>
            <a:endParaRPr kumimoji="0" lang="en-US" altLang="ko-KR" sz="1000" dirty="0"/>
          </a:p>
        </p:txBody>
      </p:sp>
      <p:sp>
        <p:nvSpPr>
          <p:cNvPr id="5128" name="직사각형 25"/>
          <p:cNvSpPr>
            <a:spLocks noChangeArrowheads="1"/>
          </p:cNvSpPr>
          <p:nvPr/>
        </p:nvSpPr>
        <p:spPr bwMode="auto">
          <a:xfrm>
            <a:off x="857251" y="2000250"/>
            <a:ext cx="5966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altLang="ko-KR" sz="1100" b="1" dirty="0" smtClean="0"/>
              <a:t>Рис.</a:t>
            </a:r>
            <a:r>
              <a:rPr kumimoji="0" lang="ko-KR" altLang="en-US" sz="1100" b="1" dirty="0" smtClean="0"/>
              <a:t> </a:t>
            </a:r>
            <a:r>
              <a:rPr kumimoji="0" lang="en-US" altLang="ko-KR" sz="1100" b="1" dirty="0"/>
              <a:t>1</a:t>
            </a:r>
            <a:endParaRPr kumimoji="0" lang="ko-KR" altLang="en-US" sz="1100" b="1" dirty="0"/>
          </a:p>
        </p:txBody>
      </p:sp>
      <p:sp>
        <p:nvSpPr>
          <p:cNvPr id="50" name="오른쪽 화살표 49"/>
          <p:cNvSpPr/>
          <p:nvPr/>
        </p:nvSpPr>
        <p:spPr>
          <a:xfrm>
            <a:off x="2428869" y="6858016"/>
            <a:ext cx="500063" cy="46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" name="오른쪽 화살표 50"/>
          <p:cNvSpPr/>
          <p:nvPr/>
        </p:nvSpPr>
        <p:spPr>
          <a:xfrm>
            <a:off x="2500307" y="7858148"/>
            <a:ext cx="500063" cy="46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40" name="직사각형 51"/>
          <p:cNvSpPr>
            <a:spLocks noChangeArrowheads="1"/>
          </p:cNvSpPr>
          <p:nvPr/>
        </p:nvSpPr>
        <p:spPr bwMode="auto">
          <a:xfrm>
            <a:off x="2928934" y="6643703"/>
            <a:ext cx="278608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ko-KR" altLang="en-US" sz="1100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ru-RU" altLang="ko-KR" sz="1100" dirty="0" smtClean="0">
                <a:latin typeface="맑은 고딕" pitchFamily="50" charset="-127"/>
                <a:ea typeface="맑은 고딕" pitchFamily="50" charset="-127"/>
              </a:rPr>
              <a:t>Верхняя дверь (Внутри контроллер   главной платы)</a:t>
            </a:r>
            <a:endParaRPr kumimoji="0" lang="ko-KR" altLang="en-US" sz="1100" dirty="0"/>
          </a:p>
        </p:txBody>
      </p:sp>
      <p:sp>
        <p:nvSpPr>
          <p:cNvPr id="5141" name="직사각형 52"/>
          <p:cNvSpPr>
            <a:spLocks noChangeArrowheads="1"/>
          </p:cNvSpPr>
          <p:nvPr/>
        </p:nvSpPr>
        <p:spPr bwMode="auto">
          <a:xfrm>
            <a:off x="3071811" y="7380312"/>
            <a:ext cx="28774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00" dirty="0" smtClean="0"/>
              <a:t>Дверь топки</a:t>
            </a:r>
            <a:r>
              <a:rPr kumimoji="0" lang="ko-KR" altLang="en-US" sz="1000" dirty="0" smtClean="0"/>
              <a:t> </a:t>
            </a:r>
            <a:endParaRPr kumimoji="0" lang="en-US" altLang="ko-KR" sz="1000" dirty="0"/>
          </a:p>
          <a:p>
            <a:r>
              <a:rPr kumimoji="0" lang="en-US" altLang="ko-KR" sz="1000" dirty="0" smtClean="0"/>
              <a:t>(</a:t>
            </a:r>
            <a:r>
              <a:rPr lang="ru-RU" altLang="ko-KR" sz="1000" dirty="0" smtClean="0"/>
              <a:t>Н</a:t>
            </a:r>
            <a:r>
              <a:rPr kumimoji="0" lang="ru-RU" altLang="ko-KR" sz="1000" dirty="0" smtClean="0"/>
              <a:t>а двери находится разжигатель. Проводить уборку горелки)</a:t>
            </a:r>
            <a:endParaRPr kumimoji="0" lang="en-US" altLang="ko-KR" sz="1000" dirty="0"/>
          </a:p>
          <a:p>
            <a:r>
              <a:rPr kumimoji="0" lang="en-US" altLang="ko-KR" sz="1000" dirty="0"/>
              <a:t>      * </a:t>
            </a:r>
            <a:r>
              <a:rPr kumimoji="0" lang="ru-RU" altLang="ko-KR" sz="1000" dirty="0" smtClean="0"/>
              <a:t>Осторжно высокая температура!</a:t>
            </a:r>
            <a:endParaRPr kumimoji="0" lang="ko-KR" altLang="en-US" sz="1000" dirty="0"/>
          </a:p>
        </p:txBody>
      </p:sp>
      <p:sp>
        <p:nvSpPr>
          <p:cNvPr id="5147" name="직사각형 61"/>
          <p:cNvSpPr>
            <a:spLocks noChangeArrowheads="1"/>
          </p:cNvSpPr>
          <p:nvPr/>
        </p:nvSpPr>
        <p:spPr bwMode="auto">
          <a:xfrm>
            <a:off x="908720" y="5214941"/>
            <a:ext cx="256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00" dirty="0" smtClean="0"/>
              <a:t>Выход ОВ(подача отопления)</a:t>
            </a:r>
            <a:endParaRPr kumimoji="0" lang="en-US" altLang="ko-KR" sz="1000" dirty="0" smtClean="0"/>
          </a:p>
          <a:p>
            <a:endParaRPr kumimoji="0" lang="en-US" altLang="ko-KR" sz="1000" dirty="0"/>
          </a:p>
        </p:txBody>
      </p:sp>
      <p:sp>
        <p:nvSpPr>
          <p:cNvPr id="5148" name="직사각형 62"/>
          <p:cNvSpPr>
            <a:spLocks noChangeArrowheads="1"/>
          </p:cNvSpPr>
          <p:nvPr/>
        </p:nvSpPr>
        <p:spPr bwMode="auto">
          <a:xfrm>
            <a:off x="980729" y="5613410"/>
            <a:ext cx="295925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00" dirty="0" smtClean="0"/>
              <a:t>Вход ХВС(холодная вода)</a:t>
            </a:r>
            <a:r>
              <a:rPr kumimoji="0" lang="en-US" altLang="ko-KR" sz="1000" dirty="0" smtClean="0"/>
              <a:t>15A</a:t>
            </a:r>
            <a:endParaRPr kumimoji="0" lang="en-US" altLang="ko-KR" sz="1000" dirty="0"/>
          </a:p>
        </p:txBody>
      </p:sp>
      <p:sp>
        <p:nvSpPr>
          <p:cNvPr id="5149" name="직사각형 63"/>
          <p:cNvSpPr>
            <a:spLocks noChangeArrowheads="1"/>
          </p:cNvSpPr>
          <p:nvPr/>
        </p:nvSpPr>
        <p:spPr bwMode="auto">
          <a:xfrm>
            <a:off x="908721" y="4857751"/>
            <a:ext cx="29121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00" dirty="0" smtClean="0"/>
              <a:t>Выход ГВС(горячая вода) </a:t>
            </a:r>
            <a:r>
              <a:rPr kumimoji="0" lang="en-US" altLang="ko-KR" sz="1000" dirty="0" smtClean="0"/>
              <a:t>15A</a:t>
            </a:r>
            <a:endParaRPr kumimoji="0" lang="en-US" altLang="ko-KR" sz="1000" dirty="0"/>
          </a:p>
        </p:txBody>
      </p:sp>
      <p:sp>
        <p:nvSpPr>
          <p:cNvPr id="68" name="오른쪽 화살표 67"/>
          <p:cNvSpPr/>
          <p:nvPr/>
        </p:nvSpPr>
        <p:spPr>
          <a:xfrm rot="5400000">
            <a:off x="3500438" y="6143638"/>
            <a:ext cx="285751" cy="46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53" name="직사각형 70"/>
          <p:cNvSpPr>
            <a:spLocks noChangeArrowheads="1"/>
          </p:cNvSpPr>
          <p:nvPr/>
        </p:nvSpPr>
        <p:spPr bwMode="auto">
          <a:xfrm>
            <a:off x="857251" y="4572000"/>
            <a:ext cx="5966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altLang="ko-KR" sz="1100" b="1" dirty="0" smtClean="0"/>
              <a:t>Рис. </a:t>
            </a:r>
            <a:r>
              <a:rPr kumimoji="0" lang="en-US" altLang="ko-KR" sz="1100" b="1" dirty="0" smtClean="0"/>
              <a:t>2</a:t>
            </a:r>
            <a:endParaRPr kumimoji="0" lang="en-US" altLang="ko-KR" sz="1100" b="1" dirty="0"/>
          </a:p>
        </p:txBody>
      </p:sp>
      <p:sp>
        <p:nvSpPr>
          <p:cNvPr id="5154" name="직사각형 71"/>
          <p:cNvSpPr>
            <a:spLocks noChangeArrowheads="1"/>
          </p:cNvSpPr>
          <p:nvPr/>
        </p:nvSpPr>
        <p:spPr bwMode="auto">
          <a:xfrm>
            <a:off x="857251" y="6072188"/>
            <a:ext cx="59663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altLang="ko-KR" sz="1100" b="1" dirty="0" smtClean="0"/>
              <a:t>Рис. </a:t>
            </a:r>
            <a:r>
              <a:rPr kumimoji="0" lang="en-US" altLang="ko-KR" sz="1100" b="1" dirty="0" smtClean="0"/>
              <a:t>3</a:t>
            </a:r>
            <a:endParaRPr kumimoji="0" lang="en-US" altLang="ko-KR" sz="1100" b="1" dirty="0"/>
          </a:p>
        </p:txBody>
      </p:sp>
      <p:pic>
        <p:nvPicPr>
          <p:cNvPr id="5155" name="_x78210776" descr="EMB00000cb821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51" y="8072437"/>
            <a:ext cx="357188" cy="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사각형 설명선 77"/>
          <p:cNvSpPr/>
          <p:nvPr/>
        </p:nvSpPr>
        <p:spPr>
          <a:xfrm>
            <a:off x="2500313" y="1857377"/>
            <a:ext cx="2286000" cy="500063"/>
          </a:xfrm>
          <a:prstGeom prst="wedge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58" name="직사각형 22"/>
          <p:cNvSpPr>
            <a:spLocks noChangeArrowheads="1"/>
          </p:cNvSpPr>
          <p:nvPr/>
        </p:nvSpPr>
        <p:spPr bwMode="auto">
          <a:xfrm>
            <a:off x="2428876" y="1835698"/>
            <a:ext cx="250031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sz="900" dirty="0"/>
              <a:t> 1. </a:t>
            </a:r>
            <a:r>
              <a:rPr kumimoji="0" lang="ru-RU" altLang="ko-KR" sz="900" dirty="0" smtClean="0"/>
              <a:t>Включение / выключение котла</a:t>
            </a:r>
            <a:endParaRPr kumimoji="0" lang="en-US" altLang="ko-KR" sz="900" dirty="0"/>
          </a:p>
          <a:p>
            <a:r>
              <a:rPr kumimoji="0" lang="en-US" altLang="ko-KR" sz="900" dirty="0"/>
              <a:t> </a:t>
            </a:r>
            <a:r>
              <a:rPr kumimoji="0" lang="en-US" altLang="ko-KR" sz="900" dirty="0" smtClean="0"/>
              <a:t>2</a:t>
            </a:r>
            <a:r>
              <a:rPr kumimoji="0" lang="en-US" altLang="ko-KR" sz="900" dirty="0"/>
              <a:t>. </a:t>
            </a:r>
            <a:r>
              <a:rPr kumimoji="0" lang="ru-RU" altLang="ko-KR" sz="900" dirty="0" smtClean="0"/>
              <a:t>Обозначение подачи топлива </a:t>
            </a:r>
            <a:r>
              <a:rPr kumimoji="0" lang="en-US" altLang="ko-KR" sz="900" dirty="0" smtClean="0"/>
              <a:t>/ </a:t>
            </a:r>
            <a:r>
              <a:rPr kumimoji="0" lang="ru-RU" altLang="ko-KR" sz="900" dirty="0" smtClean="0"/>
              <a:t/>
            </a:r>
            <a:br>
              <a:rPr kumimoji="0" lang="ru-RU" altLang="ko-KR" sz="900" dirty="0" smtClean="0"/>
            </a:br>
            <a:r>
              <a:rPr kumimoji="0" lang="ru-RU" altLang="ko-KR" sz="900" dirty="0" smtClean="0"/>
              <a:t>      Ручная подача топлива </a:t>
            </a:r>
            <a:r>
              <a:rPr kumimoji="0" lang="en-US" altLang="ko-KR" sz="900" dirty="0" smtClean="0"/>
              <a:t>S/W</a:t>
            </a:r>
            <a:endParaRPr kumimoji="0" lang="ko-KR" altLang="en-US" sz="900" dirty="0"/>
          </a:p>
        </p:txBody>
      </p:sp>
      <p:sp>
        <p:nvSpPr>
          <p:cNvPr id="79" name="타원형 설명선 78"/>
          <p:cNvSpPr/>
          <p:nvPr/>
        </p:nvSpPr>
        <p:spPr>
          <a:xfrm>
            <a:off x="3857629" y="5715009"/>
            <a:ext cx="1285875" cy="428625"/>
          </a:xfrm>
          <a:prstGeom prst="wedgeEllipseCallout">
            <a:avLst>
              <a:gd name="adj1" fmla="val -54297"/>
              <a:gd name="adj2" fmla="val 625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60" name="직사각형 66"/>
          <p:cNvSpPr>
            <a:spLocks noChangeArrowheads="1"/>
          </p:cNvSpPr>
          <p:nvPr/>
        </p:nvSpPr>
        <p:spPr bwMode="auto">
          <a:xfrm>
            <a:off x="4005065" y="5786447"/>
            <a:ext cx="117327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00" dirty="0" smtClean="0"/>
              <a:t>Вид спереди</a:t>
            </a:r>
            <a:endParaRPr kumimoji="0" lang="en-US" altLang="ko-KR" sz="1000" dirty="0"/>
          </a:p>
        </p:txBody>
      </p:sp>
      <p:sp>
        <p:nvSpPr>
          <p:cNvPr id="5161" name="직사각형 79"/>
          <p:cNvSpPr>
            <a:spLocks noChangeArrowheads="1"/>
          </p:cNvSpPr>
          <p:nvPr/>
        </p:nvSpPr>
        <p:spPr bwMode="auto">
          <a:xfrm>
            <a:off x="2857500" y="7884368"/>
            <a:ext cx="3429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ko-KR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ru-RU" altLang="ko-KR" sz="1000" dirty="0" smtClean="0">
                <a:solidFill>
                  <a:srgbClr val="FF0000"/>
                </a:solidFill>
              </a:rPr>
              <a:t>Дверь топки находится под высокой температурой, открывайте дверь с осторожностью</a:t>
            </a:r>
            <a:endParaRPr kumimoji="0" lang="ko-KR" altLang="en-US" sz="1000" dirty="0"/>
          </a:p>
        </p:txBody>
      </p:sp>
      <p:sp>
        <p:nvSpPr>
          <p:cNvPr id="5162" name="AutoShape 25"/>
          <p:cNvSpPr>
            <a:spLocks noChangeArrowheads="1"/>
          </p:cNvSpPr>
          <p:nvPr/>
        </p:nvSpPr>
        <p:spPr bwMode="auto">
          <a:xfrm>
            <a:off x="5643564" y="8624937"/>
            <a:ext cx="38783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>
                <a:latin typeface="휴먼옛체" pitchFamily="18" charset="-127"/>
                <a:ea typeface="휴먼옛체" pitchFamily="18" charset="-127"/>
              </a:rPr>
              <a:t>P4</a:t>
            </a:r>
          </a:p>
        </p:txBody>
      </p:sp>
      <p:sp>
        <p:nvSpPr>
          <p:cNvPr id="5163" name="직사각형 83"/>
          <p:cNvSpPr>
            <a:spLocks noChangeArrowheads="1"/>
          </p:cNvSpPr>
          <p:nvPr/>
        </p:nvSpPr>
        <p:spPr bwMode="auto">
          <a:xfrm>
            <a:off x="571500" y="1928813"/>
            <a:ext cx="34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/>
              <a:t>◘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64" name="직사각형 84"/>
          <p:cNvSpPr>
            <a:spLocks noChangeArrowheads="1"/>
          </p:cNvSpPr>
          <p:nvPr/>
        </p:nvSpPr>
        <p:spPr bwMode="auto">
          <a:xfrm>
            <a:off x="571501" y="4500564"/>
            <a:ext cx="27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/>
              <a:t>◘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165" name="직사각형 85"/>
          <p:cNvSpPr>
            <a:spLocks noChangeArrowheads="1"/>
          </p:cNvSpPr>
          <p:nvPr/>
        </p:nvSpPr>
        <p:spPr bwMode="auto">
          <a:xfrm>
            <a:off x="571500" y="6000751"/>
            <a:ext cx="344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ko-KR"/>
              <a:t>◘</a:t>
            </a:r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8" name="모서리가 둥근 직사각형 57"/>
          <p:cNvSpPr/>
          <p:nvPr/>
        </p:nvSpPr>
        <p:spPr>
          <a:xfrm>
            <a:off x="428605" y="1357293"/>
            <a:ext cx="4214813" cy="28575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69" name="직사각형 65"/>
          <p:cNvSpPr>
            <a:spLocks noChangeArrowheads="1"/>
          </p:cNvSpPr>
          <p:nvPr/>
        </p:nvSpPr>
        <p:spPr bwMode="auto">
          <a:xfrm>
            <a:off x="428623" y="1357292"/>
            <a:ext cx="53578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ru-RU" altLang="ko-KR" sz="900" b="1" dirty="0" smtClean="0"/>
              <a:t>Строение и обозначени я пеллетного котла </a:t>
            </a:r>
            <a:r>
              <a:rPr kumimoji="0" lang="en-US" altLang="ko-KR" sz="900" b="1" dirty="0" smtClean="0"/>
              <a:t>Next Energy, </a:t>
            </a:r>
            <a:r>
              <a:rPr kumimoji="0" lang="ru-RU" altLang="ko-KR" sz="900" b="1" dirty="0" smtClean="0"/>
              <a:t>серии </a:t>
            </a:r>
            <a:r>
              <a:rPr kumimoji="0" lang="ko-KR" altLang="en-US" sz="900" b="1" dirty="0" smtClean="0"/>
              <a:t> </a:t>
            </a:r>
            <a:r>
              <a:rPr kumimoji="0" lang="en-US" altLang="ko-KR" sz="900" b="1" dirty="0" smtClean="0"/>
              <a:t>NEK</a:t>
            </a:r>
            <a:r>
              <a:rPr kumimoji="0" lang="en-US" altLang="ko-KR" sz="900" dirty="0" smtClean="0"/>
              <a:t> </a:t>
            </a:r>
            <a:endParaRPr kumimoji="0" lang="en-US" altLang="ko-KR" sz="900" dirty="0"/>
          </a:p>
        </p:txBody>
      </p:sp>
      <p:cxnSp>
        <p:nvCxnSpPr>
          <p:cNvPr id="74" name="직선 연결선 73"/>
          <p:cNvCxnSpPr/>
          <p:nvPr/>
        </p:nvCxnSpPr>
        <p:spPr>
          <a:xfrm>
            <a:off x="428625" y="1714478"/>
            <a:ext cx="607218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rot="5400000">
            <a:off x="3108325" y="5106988"/>
            <a:ext cx="67865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 rot="10800000">
            <a:off x="428625" y="8501064"/>
            <a:ext cx="60721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 rot="5400000">
            <a:off x="-2966243" y="5107781"/>
            <a:ext cx="6788151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0" y="571472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2. </a:t>
            </a:r>
            <a:r>
              <a:rPr lang="ru-RU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Строение и обозначения</a:t>
            </a: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9" y="8131099"/>
            <a:ext cx="406399" cy="3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 descr="309a온수출수.bmp"/>
          <p:cNvPicPr>
            <a:picLocks noChangeAspect="1"/>
          </p:cNvPicPr>
          <p:nvPr/>
        </p:nvPicPr>
        <p:blipFill>
          <a:blip r:embed="rId8" cstate="print"/>
          <a:srcRect l="12500" r="73958" b="70000"/>
          <a:stretch>
            <a:fillRect/>
          </a:stretch>
        </p:blipFill>
        <p:spPr>
          <a:xfrm>
            <a:off x="2928934" y="4714876"/>
            <a:ext cx="928694" cy="1285869"/>
          </a:xfrm>
          <a:prstGeom prst="rect">
            <a:avLst/>
          </a:prstGeom>
        </p:spPr>
      </p:pic>
      <p:sp>
        <p:nvSpPr>
          <p:cNvPr id="60" name="오른쪽 화살표 59"/>
          <p:cNvSpPr/>
          <p:nvPr/>
        </p:nvSpPr>
        <p:spPr>
          <a:xfrm rot="10800000">
            <a:off x="1071547" y="3857621"/>
            <a:ext cx="428625" cy="7143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5125" name="직사각형 17"/>
          <p:cNvSpPr>
            <a:spLocks noChangeArrowheads="1"/>
          </p:cNvSpPr>
          <p:nvPr/>
        </p:nvSpPr>
        <p:spPr bwMode="auto">
          <a:xfrm>
            <a:off x="3501008" y="3851920"/>
            <a:ext cx="25922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000" dirty="0" smtClean="0"/>
              <a:t>Вход ОВ</a:t>
            </a:r>
            <a:br>
              <a:rPr kumimoji="0" lang="ru-RU" altLang="ko-KR" sz="1000" dirty="0" smtClean="0"/>
            </a:br>
            <a:r>
              <a:rPr kumimoji="0" lang="ru-RU" altLang="ko-KR" sz="1000" dirty="0" smtClean="0"/>
              <a:t>(подача отопления)</a:t>
            </a:r>
            <a:endParaRPr kumimoji="0" lang="en-US" altLang="ko-KR" sz="1000" dirty="0" smtClean="0"/>
          </a:p>
        </p:txBody>
      </p:sp>
      <p:pic>
        <p:nvPicPr>
          <p:cNvPr id="64" name="그림 63" descr="309정면수정.bmp"/>
          <p:cNvPicPr>
            <a:picLocks noChangeAspect="1"/>
          </p:cNvPicPr>
          <p:nvPr/>
        </p:nvPicPr>
        <p:blipFill>
          <a:blip r:embed="rId9" cstate="print"/>
          <a:srcRect r="81250" b="68333"/>
          <a:stretch>
            <a:fillRect/>
          </a:stretch>
        </p:blipFill>
        <p:spPr>
          <a:xfrm>
            <a:off x="714357" y="6500826"/>
            <a:ext cx="1774669" cy="1873263"/>
          </a:xfrm>
          <a:prstGeom prst="rect">
            <a:avLst/>
          </a:prstGeom>
        </p:spPr>
      </p:pic>
      <p:sp>
        <p:nvSpPr>
          <p:cNvPr id="65" name="순서도: 대체 처리 64"/>
          <p:cNvSpPr/>
          <p:nvPr/>
        </p:nvSpPr>
        <p:spPr>
          <a:xfrm>
            <a:off x="1785927" y="7786709"/>
            <a:ext cx="45719" cy="214315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순서도: 대체 처리 65"/>
          <p:cNvSpPr/>
          <p:nvPr/>
        </p:nvSpPr>
        <p:spPr>
          <a:xfrm>
            <a:off x="882952" y="6786577"/>
            <a:ext cx="45719" cy="500067"/>
          </a:xfrm>
          <a:prstGeom prst="flowChartAlternateProces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309보일러실.bmp"/>
          <p:cNvPicPr>
            <a:picLocks noChangeAspect="1"/>
          </p:cNvPicPr>
          <p:nvPr/>
        </p:nvPicPr>
        <p:blipFill>
          <a:blip r:embed="rId3" cstate="print"/>
          <a:srcRect r="62500"/>
          <a:stretch>
            <a:fillRect/>
          </a:stretch>
        </p:blipFill>
        <p:spPr>
          <a:xfrm>
            <a:off x="1500174" y="2333652"/>
            <a:ext cx="3571900" cy="5953125"/>
          </a:xfrm>
          <a:prstGeom prst="rect">
            <a:avLst/>
          </a:prstGeom>
        </p:spPr>
      </p:pic>
      <p:sp>
        <p:nvSpPr>
          <p:cNvPr id="5162" name="AutoShape 25"/>
          <p:cNvSpPr>
            <a:spLocks noChangeArrowheads="1"/>
          </p:cNvSpPr>
          <p:nvPr/>
        </p:nvSpPr>
        <p:spPr bwMode="auto">
          <a:xfrm>
            <a:off x="5643564" y="8624937"/>
            <a:ext cx="38783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dirty="0" smtClean="0">
                <a:latin typeface="휴먼옛체" pitchFamily="18" charset="-127"/>
                <a:ea typeface="휴먼옛체" pitchFamily="18" charset="-127"/>
              </a:rPr>
              <a:t>P5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cxnSp>
        <p:nvCxnSpPr>
          <p:cNvPr id="74" name="직선 연결선 73"/>
          <p:cNvCxnSpPr/>
          <p:nvPr/>
        </p:nvCxnSpPr>
        <p:spPr>
          <a:xfrm>
            <a:off x="428604" y="1355703"/>
            <a:ext cx="607223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rot="5400000">
            <a:off x="2928939" y="4929166"/>
            <a:ext cx="7143773" cy="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연결선 86"/>
          <p:cNvCxnSpPr/>
          <p:nvPr/>
        </p:nvCxnSpPr>
        <p:spPr>
          <a:xfrm rot="10800000">
            <a:off x="428625" y="8501064"/>
            <a:ext cx="607218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/>
          <p:nvPr/>
        </p:nvCxnSpPr>
        <p:spPr>
          <a:xfrm rot="5400000">
            <a:off x="-3144859" y="4929189"/>
            <a:ext cx="7145360" cy="15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직사각형 60"/>
          <p:cNvSpPr/>
          <p:nvPr/>
        </p:nvSpPr>
        <p:spPr>
          <a:xfrm>
            <a:off x="188640" y="571474"/>
            <a:ext cx="532859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</a:t>
            </a:r>
            <a:r>
              <a:rPr lang="ru-RU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Установка в доме</a:t>
            </a:r>
            <a:endParaRPr lang="en-US" altLang="ko-K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5" name="Text Box 2404"/>
          <p:cNvSpPr txBox="1">
            <a:spLocks noChangeArrowheads="1"/>
          </p:cNvSpPr>
          <p:nvPr/>
        </p:nvSpPr>
        <p:spPr bwMode="auto">
          <a:xfrm>
            <a:off x="662008" y="7668345"/>
            <a:ext cx="5695950" cy="68987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7432" tIns="18288" rIns="0" bIns="0"/>
          <a:lstStyle/>
          <a:p>
            <a:pPr rtl="1"/>
            <a:r>
              <a:rPr kumimoji="0" lang="en-US" altLang="ko-KR" sz="1100" dirty="0">
                <a:solidFill>
                  <a:srgbClr val="000000"/>
                </a:solidFill>
              </a:rPr>
              <a:t>※ </a:t>
            </a:r>
            <a:r>
              <a:rPr kumimoji="0" lang="ru-RU" altLang="ko-KR" sz="1100" dirty="0" smtClean="0">
                <a:solidFill>
                  <a:srgbClr val="000000"/>
                </a:solidFill>
              </a:rPr>
              <a:t>Устанавливайте и храните хранилище с пеллетным топливом или сами пеллеты на отдаленном расстоянии от работающего котла, чтобы избежать возникновения пожара.</a:t>
            </a:r>
            <a:r>
              <a:rPr kumimoji="0" lang="en-US" altLang="ko-KR" sz="1100" dirty="0" smtClean="0">
                <a:solidFill>
                  <a:srgbClr val="000000"/>
                </a:solidFill>
              </a:rPr>
              <a:t> </a:t>
            </a:r>
            <a:r>
              <a:rPr kumimoji="0" lang="ru-RU" altLang="ko-KR" sz="1100" dirty="0" smtClean="0">
                <a:solidFill>
                  <a:srgbClr val="000000"/>
                </a:solidFill>
              </a:rPr>
              <a:t>Сохраняйте расстояние в соответствии со схемой, указанной выше.</a:t>
            </a:r>
            <a:r>
              <a:rPr kumimoji="0" lang="ko-KR" altLang="en-US" sz="1100" dirty="0" smtClean="0">
                <a:solidFill>
                  <a:srgbClr val="000000"/>
                </a:solidFill>
              </a:rPr>
              <a:t> </a:t>
            </a:r>
            <a:endParaRPr kumimoji="0" lang="en-US" altLang="ko-KR" sz="11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</p:txBody>
      </p: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65" y="7189810"/>
            <a:ext cx="577850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4356" y="1571604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000" b="1" dirty="0" smtClean="0"/>
              <a:t>Котельная </a:t>
            </a:r>
            <a:r>
              <a:rPr lang="en-US" altLang="ko-KR" sz="2000" b="1" dirty="0" smtClean="0"/>
              <a:t>309A2</a:t>
            </a:r>
            <a:endParaRPr lang="ko-KR" altLang="en-US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776"/>
          <p:cNvSpPr txBox="1">
            <a:spLocks noChangeArrowheads="1"/>
          </p:cNvSpPr>
          <p:nvPr/>
        </p:nvSpPr>
        <p:spPr bwMode="auto">
          <a:xfrm>
            <a:off x="642940" y="1115617"/>
            <a:ext cx="5234333" cy="12961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7432" tIns="18288" rIns="0" bIns="0"/>
          <a:lstStyle/>
          <a:p>
            <a:pPr rtl="1"/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Установка этого котла должна производиться специалистом, строго </a:t>
            </a:r>
          </a:p>
          <a:p>
            <a:pPr rtl="1"/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следуя способу, указанному в инструкции. </a:t>
            </a:r>
          </a:p>
          <a:p>
            <a:pPr rtl="1"/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 </a:t>
            </a:r>
            <a:endParaRPr kumimoji="0" lang="en-US" altLang="ko-KR" sz="10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ko-KR" altLang="en-US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*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Установливайте котел подходящий по назначению, цели и размеру помещения.</a:t>
            </a:r>
            <a:endParaRPr kumimoji="0" lang="en-US" altLang="ko-KR" sz="10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ko-KR" altLang="en-US" sz="1000" dirty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*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Не устанавливайте вблизи входных дверей, лестниц и аварийных выходов.</a:t>
            </a:r>
            <a:endParaRPr kumimoji="0" lang="en-US" altLang="ko-KR" sz="1000" dirty="0" smtClean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  <a:p>
            <a:pPr rtl="1"/>
            <a:r>
              <a:rPr kumimoji="0" lang="ko-KR" altLang="en-US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* 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Необходимо обеспечить достаточное пространство для обслуживания, осмотра и ремонта котла.</a:t>
            </a:r>
            <a:endParaRPr kumimoji="0" lang="ko-KR" altLang="en-US" sz="10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143116" y="7643834"/>
            <a:ext cx="3714750" cy="12858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6149" name="직사각형 16"/>
          <p:cNvSpPr>
            <a:spLocks noChangeArrowheads="1"/>
          </p:cNvSpPr>
          <p:nvPr/>
        </p:nvSpPr>
        <p:spPr bwMode="auto">
          <a:xfrm>
            <a:off x="2143116" y="7715272"/>
            <a:ext cx="3643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0" lang="ru-RU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Устанавливайте  котел в безопасном месте для того чтобы оставалось место для обслуживания и ремонта.</a:t>
            </a:r>
            <a:r>
              <a:rPr kumimoji="0" lang="ko-KR" altLang="en-US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endParaRPr kumimoji="0" lang="en-US" altLang="ko-KR" sz="1000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just"/>
            <a:r>
              <a:rPr kumimoji="0" lang="en-US" altLang="ko-KR" sz="1000" dirty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ru-RU" altLang="ko-KR" sz="1000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Вследствие раската грома и молнии возможно короткое замыкание, поэтому в обязательном порядке необходимо прокладывать заземление и устанавливать предохранители.</a:t>
            </a:r>
            <a:endParaRPr kumimoji="0" lang="en-US" altLang="ko-KR" sz="1000" dirty="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150" name="AutoShape 26"/>
          <p:cNvSpPr>
            <a:spLocks noChangeArrowheads="1"/>
          </p:cNvSpPr>
          <p:nvPr/>
        </p:nvSpPr>
        <p:spPr bwMode="auto">
          <a:xfrm>
            <a:off x="5643564" y="8624937"/>
            <a:ext cx="38783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dirty="0" smtClean="0">
                <a:latin typeface="휴먼옛체" pitchFamily="18" charset="-127"/>
                <a:ea typeface="휴먼옛체" pitchFamily="18" charset="-127"/>
              </a:rPr>
              <a:t>P6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graphicFrame>
        <p:nvGraphicFramePr>
          <p:cNvPr id="28" name="표 27"/>
          <p:cNvGraphicFramePr>
            <a:graphicFrameLocks noGrp="1"/>
          </p:cNvGraphicFramePr>
          <p:nvPr/>
        </p:nvGraphicFramePr>
        <p:xfrm>
          <a:off x="500063" y="2483770"/>
          <a:ext cx="5857916" cy="505438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857916"/>
              </a:tblGrid>
              <a:tr h="442885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100" u="none" dirty="0" smtClean="0"/>
                        <a:t>Используйте</a:t>
                      </a:r>
                      <a:r>
                        <a:rPr lang="ru-RU" altLang="ko-KR" sz="1100" u="none" baseline="0" dirty="0" smtClean="0"/>
                        <a:t> специальную сетевую розетку котла и обязательно установите автоматический выключатель.</a:t>
                      </a:r>
                      <a:endParaRPr lang="ko-KR" altLang="en-US" sz="1100" u="none" dirty="0"/>
                    </a:p>
                  </a:txBody>
                  <a:tcPr/>
                </a:tc>
              </a:tr>
              <a:tr h="268894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100" b="1" u="none" dirty="0" smtClean="0"/>
                        <a:t>Не допускайте</a:t>
                      </a:r>
                      <a:r>
                        <a:rPr lang="ru-RU" altLang="ko-KR" sz="1100" b="1" u="none" baseline="0" dirty="0" smtClean="0"/>
                        <a:t> контакта горючих средств  вокруг дымохода.</a:t>
                      </a:r>
                      <a:endParaRPr lang="ko-KR" altLang="en-US" sz="1100" b="1" u="none" dirty="0"/>
                    </a:p>
                  </a:txBody>
                  <a:tcPr/>
                </a:tc>
              </a:tr>
              <a:tr h="268894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100" b="1" u="none" dirty="0" smtClean="0"/>
                        <a:t>Установите котел</a:t>
                      </a:r>
                      <a:r>
                        <a:rPr lang="ru-RU" altLang="ko-KR" sz="1100" b="1" u="none" baseline="0" dirty="0" smtClean="0"/>
                        <a:t> в специальной котельной, куда не проникает дождевая вода</a:t>
                      </a:r>
                      <a:r>
                        <a:rPr lang="en-US" altLang="ko-KR" sz="1100" b="1" u="none" dirty="0" smtClean="0"/>
                        <a:t>.</a:t>
                      </a:r>
                      <a:endParaRPr lang="ko-KR" altLang="en-US" sz="1100" b="1" u="none" dirty="0"/>
                    </a:p>
                  </a:txBody>
                  <a:tcPr/>
                </a:tc>
              </a:tr>
              <a:tr h="113884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u="none" dirty="0" smtClean="0"/>
                        <a:t>* </a:t>
                      </a:r>
                      <a:r>
                        <a:rPr lang="ru-RU" altLang="ko-KR" sz="1100" u="none" dirty="0" smtClean="0"/>
                        <a:t>Установите котел в специальной котельной, для</a:t>
                      </a:r>
                      <a:r>
                        <a:rPr lang="ru-RU" altLang="ko-KR" sz="1100" u="none" baseline="0" dirty="0" smtClean="0"/>
                        <a:t> предотвращения попадения дыма во внутрь помещения</a:t>
                      </a:r>
                      <a:r>
                        <a:rPr lang="en-US" altLang="ko-KR" sz="1100" u="none" dirty="0" smtClean="0"/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dirty="0" smtClean="0"/>
                        <a:t>* </a:t>
                      </a:r>
                      <a:r>
                        <a:rPr lang="ru-RU" altLang="ko-KR" sz="1100" u="none" dirty="0" smtClean="0"/>
                        <a:t>Не</a:t>
                      </a:r>
                      <a:r>
                        <a:rPr lang="ru-RU" altLang="ko-KR" sz="1100" u="none" baseline="0" dirty="0" smtClean="0"/>
                        <a:t> устанавливайте котел в герметичном месте или там, где образуются образуются эрозийные газы.</a:t>
                      </a:r>
                      <a:r>
                        <a:rPr lang="en-US" altLang="ko-KR" sz="1100" u="none" dirty="0" smtClean="0"/>
                        <a:t> </a:t>
                      </a:r>
                      <a:r>
                        <a:rPr lang="ru-RU" altLang="ko-KR" sz="1100" u="none" dirty="0" smtClean="0"/>
                        <a:t>Из-за</a:t>
                      </a:r>
                      <a:r>
                        <a:rPr lang="ru-RU" altLang="ko-KR" sz="1100" u="none" baseline="0" dirty="0" smtClean="0"/>
                        <a:t> нехватки кислорода возникает неполное сгорание.</a:t>
                      </a:r>
                      <a:r>
                        <a:rPr lang="ko-KR" altLang="en-US" sz="1100" u="none" dirty="0" smtClean="0"/>
                        <a:t>  </a:t>
                      </a:r>
                      <a:endParaRPr lang="en-US" altLang="ko-KR" sz="1100" u="none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u="none" dirty="0" smtClean="0"/>
                        <a:t>* </a:t>
                      </a:r>
                      <a:r>
                        <a:rPr lang="ru-RU" altLang="ko-KR" sz="1100" u="none" dirty="0" smtClean="0"/>
                        <a:t>В</a:t>
                      </a:r>
                      <a:r>
                        <a:rPr lang="ru-RU" altLang="ko-KR" sz="1100" u="none" baseline="0" dirty="0" smtClean="0"/>
                        <a:t> связи с риском замерзания нельзя устанавливать котел на улице.</a:t>
                      </a:r>
                      <a:endParaRPr lang="ko-KR" altLang="en-US" sz="1100" u="none" dirty="0" smtClean="0"/>
                    </a:p>
                  </a:txBody>
                  <a:tcPr/>
                </a:tc>
              </a:tr>
              <a:tr h="2688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b="1" u="none" dirty="0" smtClean="0"/>
                        <a:t>Проверка</a:t>
                      </a:r>
                      <a:r>
                        <a:rPr lang="ru-RU" altLang="ko-KR" sz="1100" b="1" u="none" baseline="0" dirty="0" smtClean="0"/>
                        <a:t> очистки сточных вод котла</a:t>
                      </a:r>
                      <a:endParaRPr lang="ko-KR" altLang="en-US" sz="1100" b="1" u="none" dirty="0" smtClean="0"/>
                    </a:p>
                  </a:txBody>
                  <a:tcPr/>
                </a:tc>
              </a:tr>
              <a:tr h="9648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ko-KR" sz="1100" u="none" dirty="0" smtClean="0"/>
                        <a:t>* </a:t>
                      </a:r>
                      <a:r>
                        <a:rPr lang="ru-RU" altLang="ko-KR" sz="1100" u="none" dirty="0" smtClean="0"/>
                        <a:t>При нехватки мощности</a:t>
                      </a:r>
                      <a:r>
                        <a:rPr lang="ru-RU" altLang="ko-KR" sz="1100" u="none" baseline="0" dirty="0" smtClean="0"/>
                        <a:t> котла для обогрева необходимой площади, расширительный бак окрытого типа может неоднократно переполняться водой (переливание через край)</a:t>
                      </a:r>
                      <a:endParaRPr lang="en-US" altLang="ko-KR" sz="1100" u="none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altLang="ko-KR" sz="1100" u="none" baseline="0" dirty="0" smtClean="0"/>
                        <a:t>*</a:t>
                      </a:r>
                      <a:r>
                        <a:rPr lang="ko-KR" altLang="en-US" sz="1100" u="none" baseline="0" dirty="0" smtClean="0"/>
                        <a:t> </a:t>
                      </a:r>
                      <a:r>
                        <a:rPr lang="ru-RU" altLang="ko-KR" sz="1100" u="none" baseline="0" dirty="0" smtClean="0"/>
                        <a:t>Даже при переполнении водой котел работает в обычном режиме, достаточно подключить шланг для слива лишней воды в канализации.</a:t>
                      </a:r>
                      <a:endParaRPr lang="ko-KR" altLang="en-US" sz="1100" u="none" dirty="0" smtClean="0"/>
                    </a:p>
                  </a:txBody>
                  <a:tcPr/>
                </a:tc>
              </a:tr>
              <a:tr h="442885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100" b="1" u="none" dirty="0" smtClean="0"/>
                        <a:t>Перед установкой</a:t>
                      </a:r>
                      <a:r>
                        <a:rPr lang="ru-RU" altLang="ko-KR" sz="1100" b="1" u="none" baseline="0" dirty="0" smtClean="0"/>
                        <a:t> котла необходимо выравнивание пола с помощью негорючего материала, типа бетона или кирпича.  </a:t>
                      </a:r>
                      <a:endParaRPr lang="ko-KR" altLang="en-US" sz="1100" b="1" u="none" dirty="0"/>
                    </a:p>
                  </a:txBody>
                  <a:tcPr/>
                </a:tc>
              </a:tr>
              <a:tr h="616875">
                <a:tc>
                  <a:txBody>
                    <a:bodyPr/>
                    <a:lstStyle/>
                    <a:p>
                      <a:pPr latinLnBrk="1">
                        <a:buFont typeface="Arial" charset="0"/>
                        <a:buNone/>
                      </a:pPr>
                      <a:r>
                        <a:rPr lang="en-US" altLang="ko-KR" sz="1100" u="none" dirty="0" smtClean="0"/>
                        <a:t>* </a:t>
                      </a:r>
                      <a:r>
                        <a:rPr lang="ru-RU" altLang="ko-KR" sz="1100" u="none" dirty="0" smtClean="0"/>
                        <a:t>Если устанавливать на голой</a:t>
                      </a:r>
                      <a:r>
                        <a:rPr lang="ru-RU" altLang="ko-KR" sz="1100" u="none" baseline="0" dirty="0" smtClean="0"/>
                        <a:t> поверхности, то влажность или другие посторонние предметы могут способствовать возникновению коррозии в основании котла, что может сократить срок его службы</a:t>
                      </a:r>
                      <a:r>
                        <a:rPr lang="en-US" altLang="ko-KR" sz="1100" u="none" dirty="0" smtClean="0"/>
                        <a:t>.</a:t>
                      </a:r>
                      <a:endParaRPr lang="ko-KR" altLang="en-US" sz="1100" u="none" dirty="0"/>
                    </a:p>
                  </a:txBody>
                  <a:tcPr/>
                </a:tc>
              </a:tr>
              <a:tr h="320169">
                <a:tc>
                  <a:txBody>
                    <a:bodyPr/>
                    <a:lstStyle/>
                    <a:p>
                      <a:pPr latinLnBrk="1"/>
                      <a:r>
                        <a:rPr lang="ru-RU" altLang="ko-KR" sz="1100" b="1" u="none" dirty="0" smtClean="0"/>
                        <a:t>Тщательно изолируйте</a:t>
                      </a:r>
                      <a:r>
                        <a:rPr lang="ru-RU" altLang="ko-KR" sz="1100" b="1" u="none" baseline="0" dirty="0" smtClean="0"/>
                        <a:t> трубы котла</a:t>
                      </a:r>
                      <a:endParaRPr lang="ko-KR" altLang="en-US" sz="1100" b="1" u="none" dirty="0"/>
                    </a:p>
                  </a:txBody>
                  <a:tcPr/>
                </a:tc>
              </a:tr>
              <a:tr h="32118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u="none" dirty="0" smtClean="0"/>
                        <a:t>* </a:t>
                      </a:r>
                      <a:r>
                        <a:rPr lang="ru-RU" altLang="ko-KR" sz="1100" u="none" dirty="0" smtClean="0"/>
                        <a:t>Существует вероятность прорыва трубы</a:t>
                      </a:r>
                      <a:endParaRPr lang="ko-KR" altLang="en-US" sz="1100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직사각형 13"/>
          <p:cNvSpPr/>
          <p:nvPr/>
        </p:nvSpPr>
        <p:spPr>
          <a:xfrm>
            <a:off x="-444540" y="395536"/>
            <a:ext cx="682586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4. </a:t>
            </a:r>
            <a:r>
              <a:rPr lang="ru-RU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Способ установки</a:t>
            </a:r>
            <a:endParaRPr lang="en-US" altLang="ko-K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그림 8" descr="309정면수정.bmp"/>
          <p:cNvPicPr>
            <a:picLocks noChangeAspect="1"/>
          </p:cNvPicPr>
          <p:nvPr/>
        </p:nvPicPr>
        <p:blipFill>
          <a:blip r:embed="rId3" cstate="print"/>
          <a:srcRect r="81250" b="68333"/>
          <a:stretch>
            <a:fillRect/>
          </a:stretch>
        </p:blipFill>
        <p:spPr>
          <a:xfrm>
            <a:off x="500042" y="7572396"/>
            <a:ext cx="1357322" cy="14327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790"/>
          <p:cNvSpPr>
            <a:spLocks noChangeArrowheads="1"/>
          </p:cNvSpPr>
          <p:nvPr/>
        </p:nvSpPr>
        <p:spPr bwMode="auto">
          <a:xfrm>
            <a:off x="58016775" y="4352925"/>
            <a:ext cx="647700" cy="923925"/>
          </a:xfrm>
          <a:prstGeom prst="flowChartInternalStora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2" name="Rectangle 791"/>
          <p:cNvSpPr>
            <a:spLocks noChangeArrowheads="1"/>
          </p:cNvSpPr>
          <p:nvPr/>
        </p:nvSpPr>
        <p:spPr bwMode="auto">
          <a:xfrm>
            <a:off x="58254900" y="5048250"/>
            <a:ext cx="257175" cy="142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3" name="Line 792"/>
          <p:cNvSpPr>
            <a:spLocks noChangeShapeType="1"/>
          </p:cNvSpPr>
          <p:nvPr/>
        </p:nvSpPr>
        <p:spPr bwMode="auto">
          <a:xfrm>
            <a:off x="57388125" y="5286375"/>
            <a:ext cx="20764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4" name="Line 793"/>
          <p:cNvSpPr>
            <a:spLocks noChangeShapeType="1"/>
          </p:cNvSpPr>
          <p:nvPr/>
        </p:nvSpPr>
        <p:spPr bwMode="auto">
          <a:xfrm>
            <a:off x="58788300" y="3600450"/>
            <a:ext cx="0" cy="1685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5" name="Line 794"/>
          <p:cNvSpPr>
            <a:spLocks noChangeShapeType="1"/>
          </p:cNvSpPr>
          <p:nvPr/>
        </p:nvSpPr>
        <p:spPr bwMode="auto">
          <a:xfrm flipV="1">
            <a:off x="57750075" y="3629025"/>
            <a:ext cx="1047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6" name="Line 795"/>
          <p:cNvSpPr>
            <a:spLocks noChangeShapeType="1"/>
          </p:cNvSpPr>
          <p:nvPr/>
        </p:nvSpPr>
        <p:spPr bwMode="auto">
          <a:xfrm>
            <a:off x="57769125" y="3352800"/>
            <a:ext cx="1019175" cy="2762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7" name="Line 796"/>
          <p:cNvSpPr>
            <a:spLocks noChangeShapeType="1"/>
          </p:cNvSpPr>
          <p:nvPr/>
        </p:nvSpPr>
        <p:spPr bwMode="auto">
          <a:xfrm>
            <a:off x="57759600" y="3009900"/>
            <a:ext cx="0" cy="333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8" name="Oval 797"/>
          <p:cNvSpPr>
            <a:spLocks noChangeArrowheads="1"/>
          </p:cNvSpPr>
          <p:nvPr/>
        </p:nvSpPr>
        <p:spPr bwMode="auto">
          <a:xfrm>
            <a:off x="58740675" y="3838575"/>
            <a:ext cx="95250" cy="2857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79" name="Rectangle 803"/>
          <p:cNvSpPr>
            <a:spLocks noChangeArrowheads="1"/>
          </p:cNvSpPr>
          <p:nvPr/>
        </p:nvSpPr>
        <p:spPr bwMode="auto">
          <a:xfrm>
            <a:off x="58969275" y="2924175"/>
            <a:ext cx="114300" cy="11239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80" name="Rectangle 804"/>
          <p:cNvSpPr>
            <a:spLocks noChangeArrowheads="1"/>
          </p:cNvSpPr>
          <p:nvPr/>
        </p:nvSpPr>
        <p:spPr bwMode="auto">
          <a:xfrm rot="3975389">
            <a:off x="58616850" y="3629025"/>
            <a:ext cx="123825" cy="7715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81" name="Rectangle 805"/>
          <p:cNvSpPr>
            <a:spLocks noChangeArrowheads="1"/>
          </p:cNvSpPr>
          <p:nvPr/>
        </p:nvSpPr>
        <p:spPr bwMode="auto">
          <a:xfrm>
            <a:off x="58321575" y="4105275"/>
            <a:ext cx="104775" cy="2476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82" name="Rectangle 806"/>
          <p:cNvSpPr>
            <a:spLocks noChangeArrowheads="1"/>
          </p:cNvSpPr>
          <p:nvPr/>
        </p:nvSpPr>
        <p:spPr bwMode="auto">
          <a:xfrm rot="5400000">
            <a:off x="58974037" y="2709863"/>
            <a:ext cx="104775" cy="3429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83" name="Line 807"/>
          <p:cNvSpPr>
            <a:spLocks noChangeShapeType="1"/>
          </p:cNvSpPr>
          <p:nvPr/>
        </p:nvSpPr>
        <p:spPr bwMode="auto">
          <a:xfrm flipH="1" flipV="1">
            <a:off x="59064525" y="4019550"/>
            <a:ext cx="447675" cy="952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WordArt 808"/>
          <p:cNvSpPr>
            <a:spLocks noChangeArrowheads="1" noChangeShapeType="1" noTextEdit="1"/>
          </p:cNvSpPr>
          <p:nvPr/>
        </p:nvSpPr>
        <p:spPr bwMode="auto">
          <a:xfrm>
            <a:off x="59550300" y="4076700"/>
            <a:ext cx="1123950" cy="123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돋움"/>
                <a:ea typeface="돋움"/>
              </a:rPr>
              <a:t>개자리</a:t>
            </a:r>
            <a:r>
              <a:rPr kumimoji="0" lang="en-US" altLang="ko-KR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돋움"/>
                <a:ea typeface="돋움"/>
              </a:rPr>
              <a:t>(</a:t>
            </a:r>
            <a:r>
              <a:rPr kumimoji="0" lang="ko-KR" alt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돋움"/>
                <a:ea typeface="돋움"/>
              </a:rPr>
              <a:t>물빼기 장치</a:t>
            </a:r>
            <a:r>
              <a:rPr kumimoji="0" lang="en-US" altLang="ko-KR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돋움"/>
                <a:ea typeface="돋움"/>
              </a:rPr>
              <a:t>)</a:t>
            </a:r>
            <a:endParaRPr kumimoji="0" lang="ko-KR" altLang="en-US" sz="10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돋움"/>
              <a:ea typeface="돋움"/>
            </a:endParaRPr>
          </a:p>
        </p:txBody>
      </p:sp>
      <p:sp>
        <p:nvSpPr>
          <p:cNvPr id="7185" name="Line 809"/>
          <p:cNvSpPr>
            <a:spLocks noChangeShapeType="1"/>
          </p:cNvSpPr>
          <p:nvPr/>
        </p:nvSpPr>
        <p:spPr bwMode="auto">
          <a:xfrm>
            <a:off x="57521475" y="435292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86" name="Line 810"/>
          <p:cNvSpPr>
            <a:spLocks noChangeShapeType="1"/>
          </p:cNvSpPr>
          <p:nvPr/>
        </p:nvSpPr>
        <p:spPr bwMode="auto">
          <a:xfrm>
            <a:off x="57521475" y="4114800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87" name="Line 811"/>
          <p:cNvSpPr>
            <a:spLocks noChangeShapeType="1"/>
          </p:cNvSpPr>
          <p:nvPr/>
        </p:nvSpPr>
        <p:spPr bwMode="auto">
          <a:xfrm>
            <a:off x="58512075" y="3629025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5" name="WordArt 812"/>
          <p:cNvSpPr>
            <a:spLocks noChangeArrowheads="1" noChangeShapeType="1" noTextEdit="1"/>
          </p:cNvSpPr>
          <p:nvPr/>
        </p:nvSpPr>
        <p:spPr bwMode="auto">
          <a:xfrm>
            <a:off x="56807100" y="4152900"/>
            <a:ext cx="647700" cy="133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돋움"/>
                <a:ea typeface="돋움"/>
              </a:rPr>
              <a:t>50cm </a:t>
            </a:r>
            <a:r>
              <a:rPr kumimoji="0" lang="ko-KR" alt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돋움"/>
                <a:ea typeface="돋움"/>
              </a:rPr>
              <a:t>이상</a:t>
            </a:r>
          </a:p>
        </p:txBody>
      </p:sp>
      <p:sp>
        <p:nvSpPr>
          <p:cNvPr id="7189" name="Line 813"/>
          <p:cNvSpPr>
            <a:spLocks noChangeShapeType="1"/>
          </p:cNvSpPr>
          <p:nvPr/>
        </p:nvSpPr>
        <p:spPr bwMode="auto">
          <a:xfrm>
            <a:off x="58454925" y="399097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7" name="WordArt 814"/>
          <p:cNvSpPr>
            <a:spLocks noChangeArrowheads="1" noChangeShapeType="1" noTextEdit="1"/>
          </p:cNvSpPr>
          <p:nvPr/>
        </p:nvSpPr>
        <p:spPr bwMode="auto">
          <a:xfrm>
            <a:off x="57807225" y="3724275"/>
            <a:ext cx="647700" cy="133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돋움"/>
                <a:ea typeface="돋움"/>
              </a:rPr>
              <a:t>45cm </a:t>
            </a:r>
            <a:r>
              <a:rPr kumimoji="0" lang="ko-KR" alt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돋움"/>
                <a:ea typeface="돋움"/>
              </a:rPr>
              <a:t>이상</a:t>
            </a:r>
          </a:p>
        </p:txBody>
      </p:sp>
      <p:sp>
        <p:nvSpPr>
          <p:cNvPr id="7191" name="Line 815"/>
          <p:cNvSpPr>
            <a:spLocks noChangeShapeType="1"/>
          </p:cNvSpPr>
          <p:nvPr/>
        </p:nvSpPr>
        <p:spPr bwMode="auto">
          <a:xfrm>
            <a:off x="57597675" y="4086225"/>
            <a:ext cx="0" cy="266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2" name="Line 816"/>
          <p:cNvSpPr>
            <a:spLocks noChangeShapeType="1"/>
          </p:cNvSpPr>
          <p:nvPr/>
        </p:nvSpPr>
        <p:spPr bwMode="auto">
          <a:xfrm>
            <a:off x="59102625" y="3629025"/>
            <a:ext cx="1333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3" name="Line 817"/>
          <p:cNvSpPr>
            <a:spLocks noChangeShapeType="1"/>
          </p:cNvSpPr>
          <p:nvPr/>
        </p:nvSpPr>
        <p:spPr bwMode="auto">
          <a:xfrm>
            <a:off x="59159775" y="2943225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31" name="WordArt 818"/>
          <p:cNvSpPr>
            <a:spLocks noChangeArrowheads="1" noChangeShapeType="1" noTextEdit="1"/>
          </p:cNvSpPr>
          <p:nvPr/>
        </p:nvSpPr>
        <p:spPr bwMode="auto">
          <a:xfrm>
            <a:off x="59216925" y="3209925"/>
            <a:ext cx="647700" cy="133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돋움"/>
                <a:ea typeface="돋움"/>
              </a:rPr>
              <a:t>1M </a:t>
            </a:r>
            <a:r>
              <a:rPr kumimoji="0" lang="ko-KR" alt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돋움"/>
                <a:ea typeface="돋움"/>
              </a:rPr>
              <a:t>이상</a:t>
            </a:r>
          </a:p>
        </p:txBody>
      </p:sp>
      <p:sp>
        <p:nvSpPr>
          <p:cNvPr id="7195" name="Line 819"/>
          <p:cNvSpPr>
            <a:spLocks noChangeShapeType="1"/>
          </p:cNvSpPr>
          <p:nvPr/>
        </p:nvSpPr>
        <p:spPr bwMode="auto">
          <a:xfrm flipH="1">
            <a:off x="58445400" y="4067175"/>
            <a:ext cx="276225" cy="1143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6" name="Line 820"/>
          <p:cNvSpPr>
            <a:spLocks noChangeShapeType="1"/>
          </p:cNvSpPr>
          <p:nvPr/>
        </p:nvSpPr>
        <p:spPr bwMode="auto">
          <a:xfrm flipH="1">
            <a:off x="58283475" y="3933825"/>
            <a:ext cx="438150" cy="1905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7" name="Line 821"/>
          <p:cNvSpPr>
            <a:spLocks noChangeShapeType="1"/>
          </p:cNvSpPr>
          <p:nvPr/>
        </p:nvSpPr>
        <p:spPr bwMode="auto">
          <a:xfrm>
            <a:off x="58302525" y="4124325"/>
            <a:ext cx="0" cy="2286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8" name="Line 822"/>
          <p:cNvSpPr>
            <a:spLocks noChangeShapeType="1"/>
          </p:cNvSpPr>
          <p:nvPr/>
        </p:nvSpPr>
        <p:spPr bwMode="auto">
          <a:xfrm>
            <a:off x="58435875" y="4162425"/>
            <a:ext cx="0" cy="190500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199" name="Line 823"/>
          <p:cNvSpPr>
            <a:spLocks noChangeShapeType="1"/>
          </p:cNvSpPr>
          <p:nvPr/>
        </p:nvSpPr>
        <p:spPr bwMode="auto">
          <a:xfrm flipH="1" flipV="1">
            <a:off x="58407300" y="4086225"/>
            <a:ext cx="1038225" cy="209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0" name="Line 824"/>
          <p:cNvSpPr>
            <a:spLocks noChangeShapeType="1"/>
          </p:cNvSpPr>
          <p:nvPr/>
        </p:nvSpPr>
        <p:spPr bwMode="auto">
          <a:xfrm flipH="1" flipV="1">
            <a:off x="58416825" y="4295775"/>
            <a:ext cx="10191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1" name="WordArt 825"/>
          <p:cNvSpPr>
            <a:spLocks noChangeArrowheads="1" noChangeShapeType="1" noTextEdit="1"/>
          </p:cNvSpPr>
          <p:nvPr/>
        </p:nvSpPr>
        <p:spPr bwMode="auto">
          <a:xfrm>
            <a:off x="59502675" y="4276725"/>
            <a:ext cx="40005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돋움"/>
                <a:ea typeface="돋움"/>
              </a:rPr>
              <a:t>불연재</a:t>
            </a:r>
          </a:p>
        </p:txBody>
      </p:sp>
      <p:sp>
        <p:nvSpPr>
          <p:cNvPr id="7202" name="Line 3557"/>
          <p:cNvSpPr>
            <a:spLocks noChangeShapeType="1"/>
          </p:cNvSpPr>
          <p:nvPr/>
        </p:nvSpPr>
        <p:spPr bwMode="auto">
          <a:xfrm flipH="1">
            <a:off x="56845200" y="3019425"/>
            <a:ext cx="91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3" name="Line 817"/>
          <p:cNvSpPr>
            <a:spLocks noChangeShapeType="1"/>
          </p:cNvSpPr>
          <p:nvPr/>
        </p:nvSpPr>
        <p:spPr bwMode="auto">
          <a:xfrm>
            <a:off x="62588775" y="7623175"/>
            <a:ext cx="0" cy="711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4" name="Line 817"/>
          <p:cNvSpPr>
            <a:spLocks noChangeShapeType="1"/>
          </p:cNvSpPr>
          <p:nvPr/>
        </p:nvSpPr>
        <p:spPr bwMode="auto">
          <a:xfrm>
            <a:off x="62741175" y="7775575"/>
            <a:ext cx="0" cy="711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5" name="AutoShape 828"/>
          <p:cNvSpPr>
            <a:spLocks noChangeArrowheads="1"/>
          </p:cNvSpPr>
          <p:nvPr/>
        </p:nvSpPr>
        <p:spPr bwMode="auto">
          <a:xfrm>
            <a:off x="785813" y="6143636"/>
            <a:ext cx="1643055" cy="428628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36576" tIns="18288" rIns="0" bIns="0"/>
          <a:lstStyle/>
          <a:p>
            <a:pPr rtl="1"/>
            <a:r>
              <a:rPr kumimoji="0" lang="ru-RU" altLang="ko-KR" sz="1050" b="1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Обратите внимание при  установке</a:t>
            </a:r>
            <a:endParaRPr kumimoji="0" lang="ko-KR" altLang="en-US" sz="1050" b="1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7223" name="Line 830"/>
          <p:cNvSpPr>
            <a:spLocks noChangeShapeType="1"/>
          </p:cNvSpPr>
          <p:nvPr/>
        </p:nvSpPr>
        <p:spPr bwMode="auto">
          <a:xfrm flipV="1">
            <a:off x="4500563" y="6858011"/>
            <a:ext cx="685800" cy="31785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24" name="Line 831"/>
          <p:cNvSpPr>
            <a:spLocks noChangeShapeType="1"/>
          </p:cNvSpPr>
          <p:nvPr/>
        </p:nvSpPr>
        <p:spPr bwMode="auto">
          <a:xfrm>
            <a:off x="5186363" y="6858011"/>
            <a:ext cx="819150" cy="337715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25" name="Line 832"/>
          <p:cNvSpPr>
            <a:spLocks noChangeShapeType="1"/>
          </p:cNvSpPr>
          <p:nvPr/>
        </p:nvSpPr>
        <p:spPr bwMode="auto">
          <a:xfrm>
            <a:off x="5643563" y="7205659"/>
            <a:ext cx="342900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26" name="Line 833"/>
          <p:cNvSpPr>
            <a:spLocks noChangeShapeType="1"/>
          </p:cNvSpPr>
          <p:nvPr/>
        </p:nvSpPr>
        <p:spPr bwMode="auto">
          <a:xfrm>
            <a:off x="5653088" y="7215592"/>
            <a:ext cx="0" cy="725094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27" name="Line 834"/>
          <p:cNvSpPr>
            <a:spLocks noChangeShapeType="1"/>
          </p:cNvSpPr>
          <p:nvPr/>
        </p:nvSpPr>
        <p:spPr bwMode="auto">
          <a:xfrm flipH="1">
            <a:off x="4586288" y="7940686"/>
            <a:ext cx="1076325" cy="0"/>
          </a:xfrm>
          <a:prstGeom prst="line">
            <a:avLst/>
          </a:prstGeom>
          <a:noFill/>
          <a:ln w="38100" cmpd="dbl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28" name="Oval 835"/>
          <p:cNvSpPr>
            <a:spLocks noChangeArrowheads="1"/>
          </p:cNvSpPr>
          <p:nvPr/>
        </p:nvSpPr>
        <p:spPr bwMode="auto">
          <a:xfrm>
            <a:off x="5548313" y="7096398"/>
            <a:ext cx="600075" cy="397312"/>
          </a:xfrm>
          <a:prstGeom prst="ellipse">
            <a:avLst/>
          </a:prstGeom>
          <a:noFill/>
          <a:ln w="158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29" name="WordArt 836"/>
          <p:cNvSpPr>
            <a:spLocks noChangeArrowheads="1" noChangeShapeType="1" noTextEdit="1"/>
          </p:cNvSpPr>
          <p:nvPr/>
        </p:nvSpPr>
        <p:spPr bwMode="auto">
          <a:xfrm>
            <a:off x="5986463" y="7473844"/>
            <a:ext cx="400050" cy="15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ko-KR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굴림"/>
                <a:ea typeface="굴림"/>
              </a:rPr>
              <a:t>навес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latin typeface="굴림"/>
              <a:ea typeface="굴림"/>
            </a:endParaRPr>
          </a:p>
        </p:txBody>
      </p:sp>
      <p:sp>
        <p:nvSpPr>
          <p:cNvPr id="7230" name="AutoShape 868"/>
          <p:cNvSpPr>
            <a:spLocks noChangeArrowheads="1"/>
          </p:cNvSpPr>
          <p:nvPr/>
        </p:nvSpPr>
        <p:spPr bwMode="auto">
          <a:xfrm>
            <a:off x="5300663" y="7523508"/>
            <a:ext cx="276225" cy="407245"/>
          </a:xfrm>
          <a:prstGeom prst="flowChartInternalStorag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31" name="Rectangle 869"/>
          <p:cNvSpPr>
            <a:spLocks noChangeArrowheads="1"/>
          </p:cNvSpPr>
          <p:nvPr/>
        </p:nvSpPr>
        <p:spPr bwMode="auto">
          <a:xfrm>
            <a:off x="5395913" y="7791694"/>
            <a:ext cx="152400" cy="893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207" name="직사각형 127"/>
          <p:cNvSpPr>
            <a:spLocks noChangeArrowheads="1"/>
          </p:cNvSpPr>
          <p:nvPr/>
        </p:nvSpPr>
        <p:spPr bwMode="auto">
          <a:xfrm>
            <a:off x="714375" y="1500188"/>
            <a:ext cx="564358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ru-RU" altLang="ko-KR" sz="1100" dirty="0" smtClean="0"/>
              <a:t>Как показано на рисунке установите дымоход как можно выше и длиннее</a:t>
            </a:r>
            <a:r>
              <a:rPr kumimoji="0" lang="en-US" altLang="ko-KR" sz="1100" dirty="0" smtClean="0"/>
              <a:t>.</a:t>
            </a:r>
            <a:r>
              <a:rPr kumimoji="0" lang="ru-RU" altLang="ko-KR" sz="1100" dirty="0" smtClean="0"/>
              <a:t> Крепко закрепите трубу во избежание падения. В дымоходе множество изгибов, поэтому засорение трубы ведет к серьезному снижению эффективности дымохода  </a:t>
            </a:r>
            <a:endParaRPr kumimoji="0" lang="en-US" altLang="ko-KR" sz="1100" dirty="0"/>
          </a:p>
        </p:txBody>
      </p:sp>
      <p:sp>
        <p:nvSpPr>
          <p:cNvPr id="7208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209" name="_x78200600" descr="EMB00000cb821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6" y="3929058"/>
            <a:ext cx="614362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14" name="AutoShape 26"/>
          <p:cNvSpPr>
            <a:spLocks noChangeArrowheads="1"/>
          </p:cNvSpPr>
          <p:nvPr/>
        </p:nvSpPr>
        <p:spPr bwMode="auto">
          <a:xfrm>
            <a:off x="5661025" y="8572500"/>
            <a:ext cx="38783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dirty="0" smtClean="0">
                <a:latin typeface="휴먼옛체" pitchFamily="18" charset="-127"/>
                <a:ea typeface="휴먼옛체" pitchFamily="18" charset="-127"/>
              </a:rPr>
              <a:t>P7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7216" name="직사각형 87"/>
          <p:cNvSpPr>
            <a:spLocks noChangeArrowheads="1"/>
          </p:cNvSpPr>
          <p:nvPr/>
        </p:nvSpPr>
        <p:spPr bwMode="auto">
          <a:xfrm>
            <a:off x="3817953" y="4572000"/>
            <a:ext cx="296863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kumimoji="0" lang="ru-RU" altLang="ko-KR" sz="800" b="1" dirty="0" smtClean="0"/>
              <a:t>Установка дымохода является важнейшим условием для эффективной работы бойлера. </a:t>
            </a:r>
          </a:p>
          <a:p>
            <a:pPr algn="just"/>
            <a:r>
              <a:rPr kumimoji="0" lang="ru-RU" altLang="ko-KR" sz="800" b="1" dirty="0" smtClean="0"/>
              <a:t>Как минимум один раз в год необходима самостоятельная прочистка дымохода. </a:t>
            </a:r>
            <a:endParaRPr kumimoji="0" lang="en-US" altLang="ko-KR" sz="800" b="1" dirty="0" smtClean="0"/>
          </a:p>
          <a:p>
            <a:pPr algn="just"/>
            <a:r>
              <a:rPr kumimoji="0" lang="ru-RU" altLang="ko-KR" sz="800" b="1" dirty="0" smtClean="0"/>
              <a:t>Также перед использованием изделия проверьте  закрыта ли  заглушка</a:t>
            </a:r>
            <a:r>
              <a:rPr kumimoji="0" lang="en-US" altLang="ko-KR" sz="800" b="1" dirty="0" smtClean="0"/>
              <a:t>. </a:t>
            </a:r>
            <a:r>
              <a:rPr kumimoji="0" lang="ru-RU" altLang="ko-KR" sz="800" b="1" dirty="0" smtClean="0"/>
              <a:t>Если при открытой заглушке использовать котел, то возникает вероятность пожара. </a:t>
            </a:r>
            <a:endParaRPr kumimoji="0" lang="en-US" altLang="ko-KR" sz="800" b="1" dirty="0" smtClean="0"/>
          </a:p>
          <a:p>
            <a:pPr algn="just"/>
            <a:r>
              <a:rPr kumimoji="0" lang="ru-RU" altLang="ko-KR" sz="800" b="1" dirty="0" smtClean="0"/>
              <a:t>Поэтому закрывайте заглушку</a:t>
            </a:r>
            <a:r>
              <a:rPr kumimoji="0" lang="en-US" altLang="ko-KR" sz="800" b="1" dirty="0" smtClean="0"/>
              <a:t>.</a:t>
            </a:r>
            <a:endParaRPr kumimoji="0" lang="ko-KR" altLang="en-US" sz="800" b="1" dirty="0"/>
          </a:p>
        </p:txBody>
      </p:sp>
      <p:cxnSp>
        <p:nvCxnSpPr>
          <p:cNvPr id="96" name="직선 연결선 95"/>
          <p:cNvCxnSpPr/>
          <p:nvPr/>
        </p:nvCxnSpPr>
        <p:spPr>
          <a:xfrm rot="16200000" flipH="1">
            <a:off x="4124325" y="7553336"/>
            <a:ext cx="75406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4500563" y="7929573"/>
            <a:ext cx="85725" cy="111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9" name="TextBox 83"/>
          <p:cNvSpPr txBox="1">
            <a:spLocks noChangeArrowheads="1"/>
          </p:cNvSpPr>
          <p:nvPr/>
        </p:nvSpPr>
        <p:spPr bwMode="auto">
          <a:xfrm>
            <a:off x="785813" y="6583348"/>
            <a:ext cx="357187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900" dirty="0" smtClean="0"/>
              <a:t>*</a:t>
            </a:r>
            <a:r>
              <a:rPr lang="ru-RU" altLang="ko-KR" sz="900" dirty="0" smtClean="0"/>
              <a:t>Верхнюю часть дымохода установите таким образом, чтобы дождь (стекающий с навеса) и ветер никак на него не влияли.</a:t>
            </a:r>
            <a:endParaRPr lang="en-US" altLang="ko-KR" sz="900" dirty="0"/>
          </a:p>
          <a:p>
            <a:r>
              <a:rPr lang="en-US" altLang="ko-KR" sz="900" dirty="0" smtClean="0"/>
              <a:t>*</a:t>
            </a:r>
            <a:r>
              <a:rPr lang="ru-RU" altLang="ko-KR" sz="900" dirty="0" smtClean="0"/>
              <a:t>Если в пределах 1 м. (сверху) от дымохода есть высокое здание или другая помеха, то дымоход необходимо установить на 1 м. (и более) выше, чем это высокое здание. Если установить дымоход под навесом, то неотработанные продукты горения вступят во взаимодействие с внешним воздействием</a:t>
            </a:r>
            <a:r>
              <a:rPr lang="en-US" altLang="ko-KR" sz="900" dirty="0" smtClean="0"/>
              <a:t>, </a:t>
            </a:r>
            <a:r>
              <a:rPr lang="ru-RU" altLang="ko-KR" sz="900" dirty="0" smtClean="0"/>
              <a:t>вследствие чего снизится коэффицент полезного действия изделия и появится угроза безопасного использования.  </a:t>
            </a:r>
            <a:r>
              <a:rPr lang="en-US" altLang="ko-KR" sz="900" dirty="0" smtClean="0"/>
              <a:t> </a:t>
            </a:r>
            <a:endParaRPr lang="en-US" altLang="ko-KR" sz="900" dirty="0"/>
          </a:p>
          <a:p>
            <a:r>
              <a:rPr lang="en-US" altLang="ko-KR" sz="900" dirty="0"/>
              <a:t>  </a:t>
            </a:r>
            <a:r>
              <a:rPr lang="ru-RU" altLang="ko-KR" sz="900" dirty="0" smtClean="0"/>
              <a:t>В связи с этим, при установке дымохода не помещайте его под навес (козырек).</a:t>
            </a:r>
            <a:endParaRPr lang="en-US" altLang="ko-KR" sz="900" dirty="0"/>
          </a:p>
          <a:p>
            <a:r>
              <a:rPr lang="en-US" altLang="ko-KR" sz="900" dirty="0" smtClean="0"/>
              <a:t>*</a:t>
            </a:r>
            <a:r>
              <a:rPr lang="ru-RU" altLang="ko-KR" sz="900" dirty="0" smtClean="0"/>
              <a:t>Для дымохода обязательно используется спиральная труба. Использование сильфонной трубы категорически запрещено.</a:t>
            </a:r>
            <a:endParaRPr lang="en-US" altLang="ko-KR" sz="900" dirty="0"/>
          </a:p>
          <a:p>
            <a:r>
              <a:rPr lang="en-US" altLang="ko-KR" sz="1000" dirty="0"/>
              <a:t> </a:t>
            </a:r>
            <a:endParaRPr lang="ko-KR" altLang="en-US" sz="1000" dirty="0"/>
          </a:p>
        </p:txBody>
      </p:sp>
      <p:sp>
        <p:nvSpPr>
          <p:cNvPr id="64" name="직사각형 63"/>
          <p:cNvSpPr/>
          <p:nvPr/>
        </p:nvSpPr>
        <p:spPr>
          <a:xfrm>
            <a:off x="214290" y="571472"/>
            <a:ext cx="5676554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5. </a:t>
            </a:r>
            <a:r>
              <a:rPr lang="ru-RU" altLang="ko-K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Установка дымохода</a:t>
            </a:r>
            <a:endParaRPr lang="en-US" altLang="ko-K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90" y="6215090"/>
            <a:ext cx="39233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5" cstate="print"/>
          <a:srcRect l="24865" t="22906" r="33154" b="22906"/>
          <a:stretch>
            <a:fillRect/>
          </a:stretch>
        </p:blipFill>
        <p:spPr bwMode="auto">
          <a:xfrm>
            <a:off x="142852" y="2500298"/>
            <a:ext cx="362923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설명선 2 61"/>
          <p:cNvSpPr/>
          <p:nvPr/>
        </p:nvSpPr>
        <p:spPr>
          <a:xfrm flipH="1">
            <a:off x="714356" y="3000364"/>
            <a:ext cx="714380" cy="214314"/>
          </a:xfrm>
          <a:prstGeom prst="borderCallout2">
            <a:avLst>
              <a:gd name="adj1" fmla="val 18750"/>
              <a:gd name="adj2" fmla="val -8333"/>
              <a:gd name="adj3" fmla="val 59541"/>
              <a:gd name="adj4" fmla="val -40579"/>
              <a:gd name="adj5" fmla="val 225495"/>
              <a:gd name="adj6" fmla="val -47370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От крыши ≤1м.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66" name="직사각형 65"/>
          <p:cNvSpPr/>
          <p:nvPr/>
        </p:nvSpPr>
        <p:spPr>
          <a:xfrm>
            <a:off x="2071678" y="4071934"/>
            <a:ext cx="1071570" cy="21431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15° наклон вверх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67" name="직사각형 66"/>
          <p:cNvSpPr/>
          <p:nvPr/>
        </p:nvSpPr>
        <p:spPr>
          <a:xfrm>
            <a:off x="2786058" y="5929322"/>
            <a:ext cx="71438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Вид сбоку</a:t>
            </a:r>
            <a:endParaRPr lang="ko-KR" altLang="en-US" sz="800" dirty="0"/>
          </a:p>
        </p:txBody>
      </p:sp>
      <p:sp>
        <p:nvSpPr>
          <p:cNvPr id="68" name="직사각형 67"/>
          <p:cNvSpPr/>
          <p:nvPr/>
        </p:nvSpPr>
        <p:spPr>
          <a:xfrm>
            <a:off x="714356" y="5929322"/>
            <a:ext cx="714380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Вид сзади</a:t>
            </a:r>
            <a:endParaRPr lang="ko-KR" altLang="en-US" sz="800" dirty="0"/>
          </a:p>
        </p:txBody>
      </p:sp>
      <p:sp>
        <p:nvSpPr>
          <p:cNvPr id="61" name="설명선 2 60"/>
          <p:cNvSpPr/>
          <p:nvPr/>
        </p:nvSpPr>
        <p:spPr>
          <a:xfrm>
            <a:off x="1643050" y="5214942"/>
            <a:ext cx="642942" cy="142876"/>
          </a:xfrm>
          <a:prstGeom prst="borderCallout2">
            <a:avLst>
              <a:gd name="adj1" fmla="val 18750"/>
              <a:gd name="adj2" fmla="val -8333"/>
              <a:gd name="adj3" fmla="val 59541"/>
              <a:gd name="adj4" fmla="val -40579"/>
              <a:gd name="adj5" fmla="val -40742"/>
              <a:gd name="adj6" fmla="val -58423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600" dirty="0" smtClean="0">
                <a:solidFill>
                  <a:schemeClr val="tx1"/>
                </a:solidFill>
              </a:rPr>
              <a:t>ЗАГЛУШКА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69" name="설명선 2 68"/>
          <p:cNvSpPr/>
          <p:nvPr/>
        </p:nvSpPr>
        <p:spPr>
          <a:xfrm flipH="1">
            <a:off x="2214554" y="5929322"/>
            <a:ext cx="642942" cy="142876"/>
          </a:xfrm>
          <a:prstGeom prst="borderCallout2">
            <a:avLst>
              <a:gd name="adj1" fmla="val 18750"/>
              <a:gd name="adj2" fmla="val -8333"/>
              <a:gd name="adj3" fmla="val -47978"/>
              <a:gd name="adj4" fmla="val 4932"/>
              <a:gd name="adj5" fmla="val -91942"/>
              <a:gd name="adj6" fmla="val 10981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600" dirty="0" smtClean="0">
                <a:solidFill>
                  <a:schemeClr val="tx1"/>
                </a:solidFill>
              </a:rPr>
              <a:t>ЗАГЛУШКА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70" name="설명선 2 69"/>
          <p:cNvSpPr/>
          <p:nvPr/>
        </p:nvSpPr>
        <p:spPr>
          <a:xfrm>
            <a:off x="1500174" y="5786446"/>
            <a:ext cx="642942" cy="142876"/>
          </a:xfrm>
          <a:prstGeom prst="borderCallout2">
            <a:avLst>
              <a:gd name="adj1" fmla="val 18750"/>
              <a:gd name="adj2" fmla="val -8333"/>
              <a:gd name="adj3" fmla="val 13461"/>
              <a:gd name="adj4" fmla="val -25788"/>
              <a:gd name="adj5" fmla="val -25382"/>
              <a:gd name="adj6" fmla="val -43632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600" dirty="0" smtClean="0">
                <a:solidFill>
                  <a:schemeClr val="tx1"/>
                </a:solidFill>
              </a:rPr>
              <a:t>ЗАГЛУШКА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  <p:sp>
        <p:nvSpPr>
          <p:cNvPr id="71" name="설명선 2 70"/>
          <p:cNvSpPr/>
          <p:nvPr/>
        </p:nvSpPr>
        <p:spPr>
          <a:xfrm flipH="1">
            <a:off x="1928802" y="4714876"/>
            <a:ext cx="714380" cy="142876"/>
          </a:xfrm>
          <a:prstGeom prst="borderCallout2">
            <a:avLst>
              <a:gd name="adj1" fmla="val 366908"/>
              <a:gd name="adj2" fmla="val -13453"/>
              <a:gd name="adj3" fmla="val 520337"/>
              <a:gd name="adj4" fmla="val 1405"/>
              <a:gd name="adj5" fmla="val 112857"/>
              <a:gd name="adj6" fmla="val 51145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600" dirty="0" smtClean="0">
                <a:solidFill>
                  <a:schemeClr val="tx1"/>
                </a:solidFill>
              </a:rPr>
              <a:t>ЗАГЛУШКА</a:t>
            </a:r>
            <a:endParaRPr lang="ko-KR" altLang="en-US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4" name="Picture 2269" descr="하향배관도"/>
          <p:cNvPicPr>
            <a:picLocks noChangeAspect="1" noChangeArrowheads="1"/>
          </p:cNvPicPr>
          <p:nvPr/>
        </p:nvPicPr>
        <p:blipFill>
          <a:blip r:embed="rId3" cstate="print"/>
          <a:srcRect l="57956" t="25841" r="8746" b="20885"/>
          <a:stretch>
            <a:fillRect/>
          </a:stretch>
        </p:blipFill>
        <p:spPr bwMode="auto">
          <a:xfrm>
            <a:off x="1785927" y="5072067"/>
            <a:ext cx="341433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Rectangle 2270"/>
          <p:cNvSpPr>
            <a:spLocks noChangeArrowheads="1"/>
          </p:cNvSpPr>
          <p:nvPr/>
        </p:nvSpPr>
        <p:spPr bwMode="auto">
          <a:xfrm>
            <a:off x="3134471" y="5136178"/>
            <a:ext cx="1322316" cy="15493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8206" name="WordArt 2272"/>
          <p:cNvSpPr>
            <a:spLocks noChangeArrowheads="1" noChangeShapeType="1" noTextEdit="1"/>
          </p:cNvSpPr>
          <p:nvPr/>
        </p:nvSpPr>
        <p:spPr bwMode="auto">
          <a:xfrm>
            <a:off x="1285861" y="5216315"/>
            <a:ext cx="703919" cy="1015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altLang="ko-KR" sz="14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00"/>
                </a:solidFill>
                <a:latin typeface="굴림"/>
                <a:ea typeface="굴림"/>
              </a:rPr>
              <a:t>Нижняя труба</a:t>
            </a:r>
            <a:endParaRPr lang="ko-KR" altLang="en-US" sz="1400" b="1" kern="10" dirty="0">
              <a:ln w="9525">
                <a:noFill/>
                <a:round/>
                <a:headEnd/>
                <a:tailEnd/>
              </a:ln>
              <a:solidFill>
                <a:srgbClr val="000000"/>
              </a:solidFill>
              <a:latin typeface="굴림"/>
              <a:ea typeface="굴림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428626" y="4929189"/>
            <a:ext cx="5929313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428625" y="8572501"/>
            <a:ext cx="600075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1" name="Text Box 2278"/>
          <p:cNvSpPr txBox="1">
            <a:spLocks noChangeArrowheads="1"/>
          </p:cNvSpPr>
          <p:nvPr/>
        </p:nvSpPr>
        <p:spPr bwMode="auto">
          <a:xfrm>
            <a:off x="285729" y="7643835"/>
            <a:ext cx="5857916" cy="673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36576" tIns="18288" rIns="0" bIns="0"/>
          <a:lstStyle/>
          <a:p>
            <a:pPr rtl="1"/>
            <a:r>
              <a:rPr kumimoji="0" lang="ko-KR" altLang="en-US" sz="1000" dirty="0" smtClean="0">
                <a:solidFill>
                  <a:srgbClr val="000000"/>
                </a:solidFill>
              </a:rPr>
              <a:t>◈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 Не присоединяйте самостоятельно водопроводную трубу (водоснабжение) к </a:t>
            </a:r>
            <a:r>
              <a:rPr lang="ru-RU" altLang="ko-KR" sz="1000" dirty="0" smtClean="0">
                <a:solidFill>
                  <a:srgbClr val="000000"/>
                </a:solidFill>
              </a:rPr>
              <a:t>котлу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. Обратитесь к специалисту.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ko-KR" altLang="en-US" sz="1000" dirty="0" smtClean="0">
                <a:solidFill>
                  <a:srgbClr val="000000"/>
                </a:solidFill>
              </a:rPr>
              <a:t>◈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Диаметр трубы дымохода не должен быть меньше 100 мм.</a:t>
            </a:r>
            <a:endParaRPr kumimoji="0" lang="en-US" altLang="ko-KR" sz="1000" dirty="0">
              <a:solidFill>
                <a:srgbClr val="000000"/>
              </a:solidFill>
            </a:endParaRPr>
          </a:p>
          <a:p>
            <a:pPr rtl="1"/>
            <a:r>
              <a:rPr kumimoji="0" lang="en-US" altLang="ko-KR" sz="1000" dirty="0">
                <a:solidFill>
                  <a:srgbClr val="000000"/>
                </a:solidFill>
              </a:rPr>
              <a:t>   </a:t>
            </a:r>
            <a:r>
              <a:rPr kumimoji="0" lang="en-US" altLang="ko-KR" sz="1000" dirty="0" smtClean="0">
                <a:solidFill>
                  <a:srgbClr val="000000"/>
                </a:solidFill>
              </a:rPr>
              <a:t>(</a:t>
            </a:r>
            <a:r>
              <a:rPr kumimoji="0" lang="ru-RU" altLang="ko-KR" sz="1000" dirty="0" smtClean="0">
                <a:solidFill>
                  <a:srgbClr val="000000"/>
                </a:solidFill>
              </a:rPr>
              <a:t>как для верхней трубы, так и для нежней</a:t>
            </a:r>
            <a:r>
              <a:rPr kumimoji="0" lang="en-US" altLang="ko-KR" sz="1200" dirty="0" smtClean="0">
                <a:solidFill>
                  <a:srgbClr val="000000"/>
                </a:solidFill>
                <a:latin typeface="새굴림" pitchFamily="18" charset="-127"/>
                <a:ea typeface="새굴림" pitchFamily="18" charset="-127"/>
              </a:rPr>
              <a:t>)</a:t>
            </a:r>
            <a:endParaRPr kumimoji="0" lang="en-US" altLang="ko-KR" sz="1200" dirty="0">
              <a:solidFill>
                <a:srgbClr val="000000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8202" name="AutoShape 26"/>
          <p:cNvSpPr>
            <a:spLocks noChangeArrowheads="1"/>
          </p:cNvSpPr>
          <p:nvPr/>
        </p:nvSpPr>
        <p:spPr bwMode="auto">
          <a:xfrm>
            <a:off x="5661026" y="8667830"/>
            <a:ext cx="38783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dirty="0" smtClean="0">
                <a:latin typeface="휴먼옛체" pitchFamily="18" charset="-127"/>
                <a:ea typeface="휴먼옛체" pitchFamily="18" charset="-127"/>
              </a:rPr>
              <a:t>P8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571472"/>
            <a:ext cx="6500834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 </a:t>
            </a:r>
            <a:r>
              <a:rPr lang="ru-RU" altLang="ko-K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Установка стандартной трубы</a:t>
            </a:r>
            <a:endParaRPr lang="en-US" altLang="ko-KR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06" y="1214416"/>
            <a:ext cx="3605042" cy="274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ext Box 2267"/>
          <p:cNvSpPr txBox="1">
            <a:spLocks noChangeArrowheads="1"/>
          </p:cNvSpPr>
          <p:nvPr/>
        </p:nvSpPr>
        <p:spPr bwMode="auto">
          <a:xfrm>
            <a:off x="714375" y="3074983"/>
            <a:ext cx="2019300" cy="711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27432" tIns="18288" rIns="0" bIns="0"/>
          <a:lstStyle/>
          <a:p>
            <a:pPr rtl="1"/>
            <a:r>
              <a:rPr lang="ru-RU" altLang="ko-KR" sz="1100" dirty="0" smtClean="0">
                <a:solidFill>
                  <a:srgbClr val="FF0000"/>
                </a:solidFill>
                <a:latin typeface="새굴림" pitchFamily="18" charset="-127"/>
                <a:ea typeface="새굴림" pitchFamily="18" charset="-127"/>
              </a:rPr>
              <a:t>Длина пайпинга циркуляционного мотора не должна быть короче 6 м</a:t>
            </a:r>
            <a:endParaRPr kumimoji="0" lang="ko-KR" altLang="en-US" sz="1100" dirty="0">
              <a:solidFill>
                <a:srgbClr val="FF0000"/>
              </a:solidFill>
              <a:latin typeface="새굴림" pitchFamily="18" charset="-127"/>
              <a:ea typeface="새굴림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2900" y="3962941"/>
            <a:ext cx="65722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kumimoji="0" lang="ko-KR" altLang="en-US" sz="1000" dirty="0" smtClean="0">
                <a:solidFill>
                  <a:srgbClr val="000000"/>
                </a:solidFill>
                <a:latin typeface="+mj-lt"/>
              </a:rPr>
              <a:t>◈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+mj-lt"/>
              </a:rPr>
              <a:t>Если открыть вентиляционное отверстие (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+mj-lt"/>
              </a:rPr>
              <a:t>air vent)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+mj-lt"/>
              </a:rPr>
              <a:t> в верхней части распределителя, то уровень воды отопления, которая находится в нижнем резервуаре, может быть превышен. Поэтому ни в коем случае не открывайте вентиляционное отверстие.</a:t>
            </a:r>
            <a:endParaRPr kumimoji="0" lang="en-US" altLang="ko-KR" sz="1000" dirty="0" smtClean="0">
              <a:solidFill>
                <a:srgbClr val="000000"/>
              </a:solidFill>
              <a:latin typeface="+mj-lt"/>
            </a:endParaRPr>
          </a:p>
          <a:p>
            <a:pPr rtl="1"/>
            <a:r>
              <a:rPr kumimoji="0" lang="ko-KR" altLang="en-US" sz="1000" dirty="0" smtClean="0">
                <a:solidFill>
                  <a:srgbClr val="000000"/>
                </a:solidFill>
                <a:latin typeface="+mj-lt"/>
              </a:rPr>
              <a:t>◈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+mj-lt"/>
              </a:rPr>
              <a:t>Не присоединяйте самостоятельно водопроводную трубу (водоснабжение) к </a:t>
            </a:r>
            <a:r>
              <a:rPr lang="ru-RU" altLang="ko-KR" sz="1000" dirty="0" smtClean="0">
                <a:solidFill>
                  <a:srgbClr val="000000"/>
                </a:solidFill>
                <a:latin typeface="+mj-lt"/>
              </a:rPr>
              <a:t>котлу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+mj-lt"/>
              </a:rPr>
              <a:t>. Обратитесь к специалисту.</a:t>
            </a:r>
          </a:p>
          <a:p>
            <a:pPr rtl="1"/>
            <a:r>
              <a:rPr kumimoji="0" lang="en-US" altLang="ko-KR" sz="1000" dirty="0" smtClean="0">
                <a:solidFill>
                  <a:srgbClr val="000000"/>
                </a:solidFill>
                <a:latin typeface="+mj-lt"/>
                <a:ea typeface="새굴림" pitchFamily="18" charset="-127"/>
              </a:rPr>
              <a:t>◈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+mj-lt"/>
                <a:ea typeface="새굴림" pitchFamily="18" charset="-127"/>
              </a:rPr>
              <a:t>Наивысший показатель давления горячей воды не должен превышать </a:t>
            </a:r>
            <a:r>
              <a:rPr kumimoji="0" lang="en-US" altLang="ko-KR" sz="1000" dirty="0" smtClean="0">
                <a:solidFill>
                  <a:srgbClr val="000000"/>
                </a:solidFill>
                <a:latin typeface="+mj-lt"/>
                <a:ea typeface="새굴림" pitchFamily="18" charset="-127"/>
              </a:rPr>
              <a:t>0.6~1.0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+mj-lt"/>
                <a:ea typeface="새굴림" pitchFamily="18" charset="-127"/>
              </a:rPr>
              <a:t>кг</a:t>
            </a:r>
            <a:r>
              <a:rPr lang="en-US" sz="1000" dirty="0" smtClean="0">
                <a:latin typeface="+mj-lt"/>
              </a:rPr>
              <a:t>/</a:t>
            </a:r>
            <a:r>
              <a:rPr lang="ru-RU" sz="1000" dirty="0" smtClean="0">
                <a:latin typeface="+mj-lt"/>
              </a:rPr>
              <a:t>см²</a:t>
            </a:r>
            <a:r>
              <a:rPr lang="en-US" altLang="ko-KR" sz="1000" dirty="0" smtClean="0">
                <a:latin typeface="+mj-lt"/>
              </a:rPr>
              <a:t>.</a:t>
            </a:r>
          </a:p>
          <a:p>
            <a:pPr rtl="1"/>
            <a:r>
              <a:rPr kumimoji="0" lang="ko-KR" altLang="en-US" sz="1000" dirty="0" smtClean="0">
                <a:solidFill>
                  <a:srgbClr val="000000"/>
                </a:solidFill>
                <a:latin typeface="+mj-lt"/>
                <a:ea typeface="새굴림" pitchFamily="18" charset="-127"/>
              </a:rPr>
              <a:t>◈</a:t>
            </a:r>
            <a:r>
              <a:rPr kumimoji="0" lang="ru-RU" altLang="ko-KR" sz="1000" dirty="0" smtClean="0">
                <a:solidFill>
                  <a:srgbClr val="000000"/>
                </a:solidFill>
                <a:latin typeface="+mj-lt"/>
                <a:ea typeface="새굴림" pitchFamily="18" charset="-127"/>
              </a:rPr>
              <a:t>В случае превышения нормированного давления необходимо использование редукционного клапана</a:t>
            </a:r>
            <a:endParaRPr kumimoji="0" lang="en-US" altLang="ko-KR" sz="1000" dirty="0" smtClean="0">
              <a:solidFill>
                <a:srgbClr val="000000"/>
              </a:solidFill>
              <a:latin typeface="+mj-lt"/>
              <a:ea typeface="새굴림" pitchFamily="18" charset="-127"/>
            </a:endParaRPr>
          </a:p>
          <a:p>
            <a:pPr rtl="1"/>
            <a:endParaRPr kumimoji="0" lang="en-US" altLang="ko-KR" sz="1000" dirty="0" smtClean="0">
              <a:solidFill>
                <a:srgbClr val="000000"/>
              </a:solidFill>
            </a:endParaRPr>
          </a:p>
          <a:p>
            <a:pPr rtl="1"/>
            <a:endParaRPr kumimoji="0" lang="en-US" altLang="ko-KR" sz="1000" dirty="0" smtClean="0">
              <a:solidFill>
                <a:srgbClr val="000000"/>
              </a:solidFill>
            </a:endParaRPr>
          </a:p>
          <a:p>
            <a:pPr rtl="1"/>
            <a:endParaRPr kumimoji="0" lang="ko-KR" altLang="en-US" sz="1000" dirty="0">
              <a:solidFill>
                <a:srgbClr val="00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3571876" y="6858017"/>
            <a:ext cx="1571636" cy="64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960"/>
              </a:lnSpc>
            </a:pPr>
            <a:r>
              <a:rPr lang="en-US" altLang="ko-KR" sz="800" dirty="0" smtClean="0">
                <a:solidFill>
                  <a:schemeClr val="tx1"/>
                </a:solidFill>
              </a:rPr>
              <a:t>1/</a:t>
            </a:r>
            <a:r>
              <a:rPr lang="ru-RU" altLang="ko-KR" sz="800" dirty="0" smtClean="0">
                <a:solidFill>
                  <a:schemeClr val="tx1"/>
                </a:solidFill>
              </a:rPr>
              <a:t> Вход воды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>
              <a:lnSpc>
                <a:spcPts val="960"/>
              </a:lnSpc>
            </a:pPr>
            <a:r>
              <a:rPr lang="en-US" altLang="ko-KR" sz="800" dirty="0" smtClean="0">
                <a:solidFill>
                  <a:schemeClr val="tx1"/>
                </a:solidFill>
              </a:rPr>
              <a:t>2/ </a:t>
            </a:r>
            <a:r>
              <a:rPr lang="ru-RU" altLang="ko-KR" sz="800" dirty="0" smtClean="0">
                <a:solidFill>
                  <a:schemeClr val="tx1"/>
                </a:solidFill>
              </a:rPr>
              <a:t>Расширительный бачок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>
              <a:lnSpc>
                <a:spcPts val="960"/>
              </a:lnSpc>
            </a:pPr>
            <a:r>
              <a:rPr lang="en-US" altLang="ko-KR" sz="800" dirty="0" smtClean="0">
                <a:solidFill>
                  <a:schemeClr val="tx1"/>
                </a:solidFill>
              </a:rPr>
              <a:t>3/</a:t>
            </a:r>
            <a:r>
              <a:rPr lang="ru-RU" altLang="ko-KR" sz="800" dirty="0" smtClean="0">
                <a:solidFill>
                  <a:schemeClr val="tx1"/>
                </a:solidFill>
              </a:rPr>
              <a:t> Циркуляционный насос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>
              <a:lnSpc>
                <a:spcPts val="960"/>
              </a:lnSpc>
            </a:pPr>
            <a:r>
              <a:rPr lang="en-US" altLang="ko-KR" sz="800" dirty="0" smtClean="0">
                <a:solidFill>
                  <a:schemeClr val="tx1"/>
                </a:solidFill>
              </a:rPr>
              <a:t>4/</a:t>
            </a:r>
            <a:r>
              <a:rPr lang="ru-RU" altLang="ko-KR" sz="800" dirty="0" smtClean="0">
                <a:solidFill>
                  <a:schemeClr val="tx1"/>
                </a:solidFill>
              </a:rPr>
              <a:t> Котел</a:t>
            </a:r>
            <a:endParaRPr lang="en-US" altLang="ko-KR" sz="800" dirty="0" smtClean="0">
              <a:solidFill>
                <a:schemeClr val="tx1"/>
              </a:solidFill>
            </a:endParaRPr>
          </a:p>
          <a:p>
            <a:pPr>
              <a:lnSpc>
                <a:spcPts val="960"/>
              </a:lnSpc>
            </a:pPr>
            <a:r>
              <a:rPr lang="en-US" altLang="ko-KR" sz="800" dirty="0" smtClean="0">
                <a:solidFill>
                  <a:schemeClr val="tx1"/>
                </a:solidFill>
              </a:rPr>
              <a:t>5/</a:t>
            </a:r>
            <a:r>
              <a:rPr lang="ru-RU" altLang="ko-KR" sz="800" dirty="0" smtClean="0">
                <a:solidFill>
                  <a:schemeClr val="tx1"/>
                </a:solidFill>
              </a:rPr>
              <a:t> Распределитель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pic>
        <p:nvPicPr>
          <p:cNvPr id="1026" name="Picture 2269" descr="하향배관도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56" t="25841" r="8746" b="20885"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7" name="Group 3"/>
          <p:cNvGrpSpPr>
            <a:grpSpLocks noChangeAspect="1"/>
          </p:cNvGrpSpPr>
          <p:nvPr/>
        </p:nvGrpSpPr>
        <p:grpSpPr bwMode="auto">
          <a:xfrm>
            <a:off x="0" y="0"/>
            <a:ext cx="0" cy="0"/>
            <a:chOff x="0" y="0"/>
            <a:chExt cx="0" cy="0"/>
          </a:xfrm>
        </p:grpSpPr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80" y="2123728"/>
            <a:ext cx="5277619" cy="663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908720" y="1331640"/>
            <a:ext cx="5949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ko-KR" sz="1200" dirty="0" smtClean="0"/>
              <a:t>После установки предохранительного клапана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3.5</a:t>
            </a:r>
            <a:r>
              <a:rPr lang="ru-RU" altLang="ko-KR" sz="1200" dirty="0" smtClean="0"/>
              <a:t>кг</a:t>
            </a:r>
            <a:r>
              <a:rPr lang="en-US" altLang="ko-KR" sz="1200" dirty="0" smtClean="0"/>
              <a:t>/</a:t>
            </a:r>
            <a:r>
              <a:rPr lang="ru-RU" sz="1200" dirty="0" smtClean="0"/>
              <a:t>см²</a:t>
            </a:r>
            <a:r>
              <a:rPr lang="en-US" altLang="ko-KR" sz="1200" dirty="0" smtClean="0"/>
              <a:t> </a:t>
            </a:r>
            <a:r>
              <a:rPr lang="ru-RU" altLang="ko-KR" sz="1200" dirty="0" smtClean="0"/>
              <a:t>один раз в месяц необходимо проводить профилактику.</a:t>
            </a:r>
            <a:endParaRPr lang="en-US" altLang="ko-KR" sz="1200" dirty="0" smtClean="0"/>
          </a:p>
          <a:p>
            <a:r>
              <a:rPr lang="ru-RU" altLang="ko-KR" sz="1200" dirty="0" smtClean="0"/>
              <a:t>Установку необходимо произвести герметично и начинать запуск с </a:t>
            </a:r>
          </a:p>
          <a:p>
            <a:r>
              <a:rPr lang="ru-RU" altLang="ko-KR" sz="1200" dirty="0" smtClean="0"/>
              <a:t>менее, чем  </a:t>
            </a:r>
            <a:r>
              <a:rPr lang="en-US" altLang="ko-KR" sz="1200" dirty="0" smtClean="0"/>
              <a:t>1kg/</a:t>
            </a:r>
            <a:r>
              <a:rPr lang="ru-RU" sz="1200" dirty="0" smtClean="0"/>
              <a:t> см²</a:t>
            </a:r>
            <a:endParaRPr lang="ko-KR" altLang="en-US" sz="1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72" y="1403648"/>
            <a:ext cx="477267" cy="43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11624" y="395536"/>
            <a:ext cx="5657318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6.1 </a:t>
            </a:r>
            <a:r>
              <a:rPr lang="ru-RU" altLang="ko-K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Установка стандартной трубы</a:t>
            </a:r>
            <a:endParaRPr lang="en-US" altLang="ko-KR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16832" y="3343628"/>
            <a:ext cx="394581" cy="76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0888" y="3347864"/>
            <a:ext cx="504056" cy="82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5104" y="3303216"/>
            <a:ext cx="1224136" cy="75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16832" y="5580112"/>
            <a:ext cx="108012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5104" y="5508104"/>
            <a:ext cx="1296144" cy="80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7112" y="7884368"/>
            <a:ext cx="115212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4864" y="8100392"/>
            <a:ext cx="720080" cy="49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26"/>
          <p:cNvSpPr>
            <a:spLocks noChangeArrowheads="1"/>
          </p:cNvSpPr>
          <p:nvPr/>
        </p:nvSpPr>
        <p:spPr bwMode="auto">
          <a:xfrm>
            <a:off x="5661025" y="8615393"/>
            <a:ext cx="387831" cy="314618"/>
          </a:xfrm>
          <a:prstGeom prst="roundRect">
            <a:avLst>
              <a:gd name="adj" fmla="val 3132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9200" tIns="36000" rIns="79200" bIns="36000" anchor="ctr" anchorCtr="1">
            <a:spAutoFit/>
          </a:bodyPr>
          <a:lstStyle/>
          <a:p>
            <a:r>
              <a:rPr kumimoji="0" lang="en-US" altLang="ko-KR" sz="1200" smtClean="0">
                <a:latin typeface="휴먼옛체" pitchFamily="18" charset="-127"/>
                <a:ea typeface="휴먼옛체" pitchFamily="18" charset="-127"/>
              </a:rPr>
              <a:t>P9</a:t>
            </a:r>
            <a:endParaRPr kumimoji="0" lang="en-US" altLang="ko-KR" sz="1200" dirty="0">
              <a:latin typeface="휴먼옛체" pitchFamily="18" charset="-127"/>
              <a:ea typeface="휴먼옛체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571480" y="2285984"/>
            <a:ext cx="264320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Установите распределительный бачок на ≤1 м. От верхней части котла. В подвальных помещениях установите его на ≤1 м выше напольных труб 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5" name="설명선 2 14"/>
          <p:cNvSpPr/>
          <p:nvPr/>
        </p:nvSpPr>
        <p:spPr>
          <a:xfrm flipH="1">
            <a:off x="0" y="2928926"/>
            <a:ext cx="1071546" cy="2857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545"/>
              <a:gd name="adj6" fmla="val -41473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Распределительный бачек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6" name="설명선 2 15"/>
          <p:cNvSpPr/>
          <p:nvPr/>
        </p:nvSpPr>
        <p:spPr>
          <a:xfrm flipH="1">
            <a:off x="0" y="3857620"/>
            <a:ext cx="928694" cy="3571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988"/>
              <a:gd name="adj6" fmla="val -45261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Циркулирующий  насос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143248" y="2285984"/>
            <a:ext cx="264320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Не подключайте  водопровод напрямую к котлу. Нужно подключить к резервуару с водой, стоющему на крыше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18" name="설명선 2 17"/>
          <p:cNvSpPr/>
          <p:nvPr/>
        </p:nvSpPr>
        <p:spPr>
          <a:xfrm flipH="1">
            <a:off x="3143248" y="3357554"/>
            <a:ext cx="928694" cy="2857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7324"/>
              <a:gd name="adj6" fmla="val -1664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700" dirty="0" smtClean="0">
                <a:solidFill>
                  <a:schemeClr val="tx1"/>
                </a:solidFill>
              </a:rPr>
              <a:t>ВЫХОД ГОРЯЧЕЙ ВОДЫ</a:t>
            </a:r>
            <a:endParaRPr lang="ko-KR" altLang="en-US" sz="700" dirty="0">
              <a:solidFill>
                <a:schemeClr val="tx1"/>
              </a:solidFill>
            </a:endParaRPr>
          </a:p>
        </p:txBody>
      </p:sp>
      <p:sp>
        <p:nvSpPr>
          <p:cNvPr id="19" name="설명선 2 18"/>
          <p:cNvSpPr/>
          <p:nvPr/>
        </p:nvSpPr>
        <p:spPr>
          <a:xfrm>
            <a:off x="5572140" y="2928926"/>
            <a:ext cx="1000132" cy="42862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988"/>
              <a:gd name="adj6" fmla="val -45261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Не соединять котел напрямую с водопроводом 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71480" y="4500562"/>
            <a:ext cx="2643206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На впускных и выпускных трубах на использовать обратный клапан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214686" y="4357686"/>
            <a:ext cx="264320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Давление воды для нагревателя необходимо поддерживать 0,6-1 кг/см³. При использовании водяного насоса либо при подключении напрямую к водопроводу  используйте редукционный клапан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2" name="설명선 2 21"/>
          <p:cNvSpPr/>
          <p:nvPr/>
        </p:nvSpPr>
        <p:spPr>
          <a:xfrm flipH="1">
            <a:off x="3214686" y="5715008"/>
            <a:ext cx="714380" cy="3571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1151"/>
              <a:gd name="adj6" fmla="val -33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Резервуар с горячей водой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71480" y="6715140"/>
            <a:ext cx="2643206" cy="642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Выход трубы отопления и выходную трубу соединить с помощью тройника.  Затем  все это соединить с расширительной трубой. </a:t>
            </a:r>
          </a:p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(В подвальном помещении установите клапан (трубу), преграждающий циркуляцию дыма)  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0042" y="7358082"/>
            <a:ext cx="1071570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Используйте расширительную трубу  размером ≤27,2 мм. 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00042" y="8001024"/>
            <a:ext cx="1000132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Распределительную трубу прокладывайте таким образом, что не было зажимов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3214686" y="6715140"/>
            <a:ext cx="2786082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Используйте выпускной клапан для поддержания нужного количества воды для циркулирующего насоса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7" name="설명선 2 26"/>
          <p:cNvSpPr/>
          <p:nvPr/>
        </p:nvSpPr>
        <p:spPr>
          <a:xfrm flipH="1">
            <a:off x="3286124" y="7143768"/>
            <a:ext cx="1000132" cy="2857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3700"/>
              <a:gd name="adj6" fmla="val -5449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Циркулирующая вода отопления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8" name="설명선 2 27"/>
          <p:cNvSpPr/>
          <p:nvPr/>
        </p:nvSpPr>
        <p:spPr>
          <a:xfrm flipH="1">
            <a:off x="3143248" y="8001024"/>
            <a:ext cx="714380" cy="28575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3108"/>
              <a:gd name="adj6" fmla="val -39952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Выпускной клапан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  <p:sp>
        <p:nvSpPr>
          <p:cNvPr id="29" name="설명선 2 28"/>
          <p:cNvSpPr/>
          <p:nvPr/>
        </p:nvSpPr>
        <p:spPr>
          <a:xfrm>
            <a:off x="5000636" y="7286644"/>
            <a:ext cx="714380" cy="357190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0326"/>
              <a:gd name="adj6" fmla="val -78909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ko-KR" sz="800" dirty="0" smtClean="0">
                <a:solidFill>
                  <a:schemeClr val="tx1"/>
                </a:solidFill>
              </a:rPr>
              <a:t>Циркулирующий насос</a:t>
            </a:r>
            <a:endParaRPr lang="ko-KR" altLang="en-US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4516</Words>
  <Application>Microsoft Office PowerPoint</Application>
  <PresentationFormat>Экран (4:3)</PresentationFormat>
  <Paragraphs>737</Paragraphs>
  <Slides>29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Office 테마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17.Технические характеристики (NEK-309A2 и NEK-609A)</vt:lpstr>
      <vt:lpstr>Презентация PowerPoint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44</cp:revision>
  <dcterms:created xsi:type="dcterms:W3CDTF">2014-07-02T01:08:31Z</dcterms:created>
  <dcterms:modified xsi:type="dcterms:W3CDTF">2016-06-22T08:02:07Z</dcterms:modified>
</cp:coreProperties>
</file>